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4" r:id="rId2"/>
  </p:sldMasterIdLst>
  <p:notesMasterIdLst>
    <p:notesMasterId r:id="rId57"/>
  </p:notesMasterIdLst>
  <p:handoutMasterIdLst>
    <p:handoutMasterId r:id="rId58"/>
  </p:handoutMasterIdLst>
  <p:sldIdLst>
    <p:sldId id="270" r:id="rId3"/>
    <p:sldId id="303" r:id="rId4"/>
    <p:sldId id="280" r:id="rId5"/>
    <p:sldId id="324" r:id="rId6"/>
    <p:sldId id="265" r:id="rId7"/>
    <p:sldId id="318" r:id="rId8"/>
    <p:sldId id="281" r:id="rId9"/>
    <p:sldId id="326" r:id="rId10"/>
    <p:sldId id="327" r:id="rId11"/>
    <p:sldId id="329" r:id="rId12"/>
    <p:sldId id="282" r:id="rId13"/>
    <p:sldId id="287" r:id="rId14"/>
    <p:sldId id="288" r:id="rId15"/>
    <p:sldId id="289" r:id="rId16"/>
    <p:sldId id="330" r:id="rId17"/>
    <p:sldId id="290" r:id="rId18"/>
    <p:sldId id="296" r:id="rId19"/>
    <p:sldId id="295" r:id="rId20"/>
    <p:sldId id="291" r:id="rId21"/>
    <p:sldId id="292" r:id="rId22"/>
    <p:sldId id="293" r:id="rId23"/>
    <p:sldId id="305" r:id="rId24"/>
    <p:sldId id="283" r:id="rId25"/>
    <p:sldId id="297" r:id="rId26"/>
    <p:sldId id="299" r:id="rId27"/>
    <p:sldId id="300" r:id="rId28"/>
    <p:sldId id="298" r:id="rId29"/>
    <p:sldId id="301" r:id="rId30"/>
    <p:sldId id="304" r:id="rId31"/>
    <p:sldId id="306" r:id="rId32"/>
    <p:sldId id="307" r:id="rId33"/>
    <p:sldId id="308" r:id="rId34"/>
    <p:sldId id="310" r:id="rId35"/>
    <p:sldId id="309" r:id="rId36"/>
    <p:sldId id="311" r:id="rId37"/>
    <p:sldId id="313" r:id="rId38"/>
    <p:sldId id="317" r:id="rId39"/>
    <p:sldId id="319" r:id="rId40"/>
    <p:sldId id="312" r:id="rId41"/>
    <p:sldId id="316" r:id="rId42"/>
    <p:sldId id="333" r:id="rId43"/>
    <p:sldId id="284" r:id="rId44"/>
    <p:sldId id="285" r:id="rId45"/>
    <p:sldId id="331" r:id="rId46"/>
    <p:sldId id="286" r:id="rId47"/>
    <p:sldId id="278" r:id="rId48"/>
    <p:sldId id="332" r:id="rId49"/>
    <p:sldId id="336" r:id="rId50"/>
    <p:sldId id="334" r:id="rId51"/>
    <p:sldId id="335" r:id="rId52"/>
    <p:sldId id="320" r:id="rId53"/>
    <p:sldId id="322" r:id="rId54"/>
    <p:sldId id="321" r:id="rId55"/>
    <p:sldId id="323" r:id="rId56"/>
  </p:sldIdLst>
  <p:sldSz cx="12192000" cy="6858000"/>
  <p:notesSz cx="6858000" cy="9144000"/>
  <p:defaultTextStyle>
    <a:defPPr>
      <a:defRPr lang="de-DE"/>
    </a:defPPr>
    <a:lvl1pPr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5A22BE1-5956-45FC-9631-FE783452F08E}">
          <p14:sldIdLst>
            <p14:sldId id="270"/>
            <p14:sldId id="303"/>
          </p14:sldIdLst>
        </p14:section>
        <p14:section name="01 Introduction" id="{8689A5A4-76AC-4BD1-B126-0D0B58A26E72}">
          <p14:sldIdLst>
            <p14:sldId id="280"/>
          </p14:sldIdLst>
        </p14:section>
        <p14:section name="1.1 Problem Description " id="{223E0FB5-0105-4232-BB6D-2F3B4C164BB6}">
          <p14:sldIdLst>
            <p14:sldId id="324"/>
            <p14:sldId id="265"/>
            <p14:sldId id="318"/>
          </p14:sldIdLst>
        </p14:section>
        <p14:section name="02 Experiment Design" id="{5EEDFB4B-33D5-4F2D-A655-E09D513905A1}">
          <p14:sldIdLst>
            <p14:sldId id="281"/>
            <p14:sldId id="326"/>
            <p14:sldId id="327"/>
            <p14:sldId id="329"/>
          </p14:sldIdLst>
        </p14:section>
        <p14:section name="03 Test Function Simulation" id="{18FE62C1-911F-43B6-8C1D-788EC94066D3}">
          <p14:sldIdLst>
            <p14:sldId id="282"/>
          </p14:sldIdLst>
        </p14:section>
        <p14:section name="3.1 Classical Estimation Approach" id="{09C7D0E5-2D5A-4E5F-8D66-9BAD96C325B7}">
          <p14:sldIdLst>
            <p14:sldId id="287"/>
            <p14:sldId id="288"/>
          </p14:sldIdLst>
        </p14:section>
        <p14:section name="3.2 Proposed Solution: Taylor Approximation" id="{136C2E94-DCEB-49D4-A176-F99445FD32A4}">
          <p14:sldIdLst>
            <p14:sldId id="289"/>
            <p14:sldId id="330"/>
          </p14:sldIdLst>
        </p14:section>
        <p14:section name="3.3 Gradients as a Feature" id="{C520E1B6-A119-46E4-BC2B-572AB3E343FA}">
          <p14:sldIdLst>
            <p14:sldId id="290"/>
            <p14:sldId id="296"/>
            <p14:sldId id="295"/>
            <p14:sldId id="291"/>
          </p14:sldIdLst>
        </p14:section>
        <p14:section name="3.4 Multioutput Regression with Gradients" id="{1D9CEFB2-AD48-49F9-9858-9AB6EAE4E635}">
          <p14:sldIdLst>
            <p14:sldId id="292"/>
          </p14:sldIdLst>
        </p14:section>
        <p14:section name="3.5 Taylor-Loss: Gradient-based Loss Function" id="{8658AA24-6DA4-492F-A0FE-80EBA5ACEC68}">
          <p14:sldIdLst>
            <p14:sldId id="293"/>
            <p14:sldId id="305"/>
          </p14:sldIdLst>
        </p14:section>
        <p14:section name="04 EVALUATION" id="{714401C8-D2DC-4AC0-A0D7-9EBB523F0929}">
          <p14:sldIdLst>
            <p14:sldId id="283"/>
          </p14:sldIdLst>
        </p14:section>
        <p14:section name="4.1 Graphical Evaluation" id="{419A6060-320D-4679-A5C6-5429C6E4B306}">
          <p14:sldIdLst>
            <p14:sldId id="297"/>
            <p14:sldId id="299"/>
            <p14:sldId id="300"/>
            <p14:sldId id="298"/>
          </p14:sldIdLst>
        </p14:section>
        <p14:section name="4.2 Optimization-based Evaluation" id="{35AA6DDD-5569-4DFD-BB83-CEAFF16A7930}">
          <p14:sldIdLst>
            <p14:sldId id="301"/>
            <p14:sldId id="304"/>
            <p14:sldId id="306"/>
            <p14:sldId id="307"/>
            <p14:sldId id="308"/>
            <p14:sldId id="310"/>
            <p14:sldId id="309"/>
            <p14:sldId id="311"/>
            <p14:sldId id="313"/>
            <p14:sldId id="317"/>
            <p14:sldId id="319"/>
            <p14:sldId id="312"/>
            <p14:sldId id="316"/>
            <p14:sldId id="333"/>
            <p14:sldId id="284"/>
            <p14:sldId id="285"/>
            <p14:sldId id="331"/>
            <p14:sldId id="286"/>
            <p14:sldId id="278"/>
            <p14:sldId id="332"/>
            <p14:sldId id="336"/>
            <p14:sldId id="334"/>
            <p14:sldId id="335"/>
            <p14:sldId id="320"/>
            <p14:sldId id="322"/>
            <p14:sldId id="321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5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tz Schlager" initials="MS" lastIdx="1" clrIdx="0">
    <p:extLst>
      <p:ext uri="{19B8F6BF-5375-455C-9EA6-DF929625EA0E}">
        <p15:presenceInfo xmlns:p15="http://schemas.microsoft.com/office/powerpoint/2012/main" userId="faf8158ddec16f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971"/>
    <a:srgbClr val="E2001A"/>
    <a:srgbClr val="480500"/>
    <a:srgbClr val="9D0C01"/>
    <a:srgbClr val="FE1F0E"/>
    <a:srgbClr val="FE685C"/>
    <a:srgbClr val="FAD0D0"/>
    <a:srgbClr val="FD7171"/>
    <a:srgbClr val="F23122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30A49-78B7-44D1-A5A6-A295D92CC41E}" v="13461" dt="2023-09-16T21:28:14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1536"/>
        <p:guide pos="5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94CF2D-C0C0-452D-9EA6-29D4FCEDAE06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424292F-F730-4041-B936-FA9110D8ACEC}">
      <dgm:prSet phldrT="[Text]"/>
      <dgm:spPr>
        <a:solidFill>
          <a:srgbClr val="FE685C"/>
        </a:solidFill>
      </dgm:spPr>
      <dgm:t>
        <a:bodyPr/>
        <a:lstStyle/>
        <a:p>
          <a:r>
            <a:rPr lang="de-DE" b="1"/>
            <a:t>Ground Truth </a:t>
          </a:r>
          <a:r>
            <a:rPr lang="de-DE" b="1" err="1"/>
            <a:t>Function</a:t>
          </a:r>
          <a:r>
            <a:rPr lang="de-DE" b="1"/>
            <a:t> </a:t>
          </a:r>
          <a:r>
            <a:rPr lang="de-DE" b="1" err="1"/>
            <a:t>Selection</a:t>
          </a:r>
          <a:endParaRPr lang="en-US" b="1"/>
        </a:p>
      </dgm:t>
    </dgm:pt>
    <dgm:pt modelId="{21D3CB7C-8B57-4978-B541-ACF9EED50B51}" type="parTrans" cxnId="{2367D451-74B2-4A0D-96E4-F905A3C0BD0D}">
      <dgm:prSet/>
      <dgm:spPr/>
      <dgm:t>
        <a:bodyPr/>
        <a:lstStyle/>
        <a:p>
          <a:endParaRPr lang="en-US"/>
        </a:p>
      </dgm:t>
    </dgm:pt>
    <dgm:pt modelId="{9E049D9D-89C7-4241-BABF-13AEEBBD4ED5}" type="sibTrans" cxnId="{2367D451-74B2-4A0D-96E4-F905A3C0BD0D}">
      <dgm:prSet/>
      <dgm:spPr/>
      <dgm:t>
        <a:bodyPr/>
        <a:lstStyle/>
        <a:p>
          <a:endParaRPr lang="en-US"/>
        </a:p>
      </dgm:t>
    </dgm:pt>
    <dgm:pt modelId="{EA956566-D4ED-4A53-B808-0893A51CB005}">
      <dgm:prSet phldrT="[Text]"/>
      <dgm:spPr/>
      <dgm:t>
        <a:bodyPr/>
        <a:lstStyle/>
        <a:p>
          <a:r>
            <a:rPr lang="de-DE">
              <a:solidFill>
                <a:schemeClr val="tx1"/>
              </a:solidFill>
            </a:rPr>
            <a:t>BBOB (</a:t>
          </a:r>
          <a:r>
            <a:rPr lang="en-US" b="0" i="0">
              <a:solidFill>
                <a:schemeClr val="tx1"/>
              </a:solidFill>
            </a:rPr>
            <a:t>Black-box Optimization Benchmarking)</a:t>
          </a:r>
          <a:r>
            <a:rPr lang="de-DE">
              <a:solidFill>
                <a:schemeClr val="tx1"/>
              </a:solidFill>
            </a:rPr>
            <a:t> </a:t>
          </a:r>
          <a:r>
            <a:rPr lang="de-DE" err="1">
              <a:solidFill>
                <a:schemeClr val="tx1"/>
              </a:solidFill>
            </a:rPr>
            <a:t>function</a:t>
          </a:r>
          <a:r>
            <a:rPr lang="de-DE">
              <a:solidFill>
                <a:schemeClr val="tx1"/>
              </a:solidFill>
            </a:rPr>
            <a:t> </a:t>
          </a:r>
          <a:r>
            <a:rPr lang="de-DE" err="1">
              <a:solidFill>
                <a:schemeClr val="tx1"/>
              </a:solidFill>
            </a:rPr>
            <a:t>suite</a:t>
          </a:r>
          <a:endParaRPr lang="en-US">
            <a:solidFill>
              <a:schemeClr val="tx1"/>
            </a:solidFill>
          </a:endParaRPr>
        </a:p>
      </dgm:t>
    </dgm:pt>
    <dgm:pt modelId="{DD584F19-60C8-456D-8E71-CBEB4AF3ACE2}" type="parTrans" cxnId="{F7892E4D-933D-4415-85D7-2E8AEE625D67}">
      <dgm:prSet/>
      <dgm:spPr/>
      <dgm:t>
        <a:bodyPr/>
        <a:lstStyle/>
        <a:p>
          <a:endParaRPr lang="en-US"/>
        </a:p>
      </dgm:t>
    </dgm:pt>
    <dgm:pt modelId="{76FF3CCE-F8AD-4D22-80F7-EC740D4BD213}" type="sibTrans" cxnId="{F7892E4D-933D-4415-85D7-2E8AEE625D67}">
      <dgm:prSet/>
      <dgm:spPr/>
      <dgm:t>
        <a:bodyPr/>
        <a:lstStyle/>
        <a:p>
          <a:endParaRPr lang="en-US"/>
        </a:p>
      </dgm:t>
    </dgm:pt>
    <dgm:pt modelId="{A91CC1D3-691C-4F32-B447-123B9C9AB25D}">
      <dgm:prSet phldrT="[Text]"/>
      <dgm:spPr>
        <a:solidFill>
          <a:srgbClr val="FE1F0E">
            <a:alpha val="89020"/>
          </a:srgbClr>
        </a:solidFill>
      </dgm:spPr>
      <dgm:t>
        <a:bodyPr/>
        <a:lstStyle/>
        <a:p>
          <a:r>
            <a:rPr lang="de-DE" b="1"/>
            <a:t>Sampling</a:t>
          </a:r>
          <a:endParaRPr lang="en-US" b="1"/>
        </a:p>
      </dgm:t>
    </dgm:pt>
    <dgm:pt modelId="{11B05EC3-BA8F-4ACB-927C-88AF14A7017F}" type="parTrans" cxnId="{3D886259-CEC9-43A2-872C-6E0DE1CC0DDA}">
      <dgm:prSet/>
      <dgm:spPr/>
      <dgm:t>
        <a:bodyPr/>
        <a:lstStyle/>
        <a:p>
          <a:endParaRPr lang="en-US"/>
        </a:p>
      </dgm:t>
    </dgm:pt>
    <dgm:pt modelId="{923F28BD-97F9-4070-B5E7-27B4FD059840}" type="sibTrans" cxnId="{3D886259-CEC9-43A2-872C-6E0DE1CC0DDA}">
      <dgm:prSet/>
      <dgm:spPr/>
      <dgm:t>
        <a:bodyPr/>
        <a:lstStyle/>
        <a:p>
          <a:endParaRPr lang="en-US"/>
        </a:p>
      </dgm:t>
    </dgm:pt>
    <dgm:pt modelId="{10728125-9281-4127-87C6-AFAB1B9D1017}">
      <dgm:prSet phldrT="[Text]"/>
      <dgm:spPr/>
      <dgm:t>
        <a:bodyPr/>
        <a:lstStyle/>
        <a:p>
          <a:r>
            <a:rPr lang="de-DE">
              <a:solidFill>
                <a:schemeClr val="tx1"/>
              </a:solidFill>
            </a:rPr>
            <a:t>Random</a:t>
          </a:r>
          <a:endParaRPr lang="en-US">
            <a:solidFill>
              <a:schemeClr val="tx1"/>
            </a:solidFill>
          </a:endParaRPr>
        </a:p>
      </dgm:t>
    </dgm:pt>
    <dgm:pt modelId="{D05AAF09-315D-47F5-9DBC-DBA30F787281}" type="parTrans" cxnId="{3BCFC57F-5B68-43E0-B89C-B2D09CF5BADC}">
      <dgm:prSet/>
      <dgm:spPr/>
      <dgm:t>
        <a:bodyPr/>
        <a:lstStyle/>
        <a:p>
          <a:endParaRPr lang="en-US"/>
        </a:p>
      </dgm:t>
    </dgm:pt>
    <dgm:pt modelId="{82865333-A261-4F90-BB0B-01607C8E0121}" type="sibTrans" cxnId="{3BCFC57F-5B68-43E0-B89C-B2D09CF5BADC}">
      <dgm:prSet/>
      <dgm:spPr/>
      <dgm:t>
        <a:bodyPr/>
        <a:lstStyle/>
        <a:p>
          <a:endParaRPr lang="en-US"/>
        </a:p>
      </dgm:t>
    </dgm:pt>
    <dgm:pt modelId="{AE5601F5-F0E5-4512-93BC-995F7565D561}">
      <dgm:prSet phldrT="[Text]"/>
      <dgm:spPr>
        <a:solidFill>
          <a:srgbClr val="9D0C01"/>
        </a:solidFill>
      </dgm:spPr>
      <dgm:t>
        <a:bodyPr/>
        <a:lstStyle/>
        <a:p>
          <a:r>
            <a:rPr lang="de-DE" b="1"/>
            <a:t>Model </a:t>
          </a:r>
          <a:r>
            <a:rPr lang="de-DE" b="1" err="1"/>
            <a:t>Selection</a:t>
          </a:r>
          <a:r>
            <a:rPr lang="de-DE" b="1"/>
            <a:t> &amp; Training</a:t>
          </a:r>
        </a:p>
      </dgm:t>
    </dgm:pt>
    <dgm:pt modelId="{C98BB16A-78FF-4319-90DE-D53337808C8B}" type="parTrans" cxnId="{877F7CA4-BD98-4949-9B9B-8086678D16CA}">
      <dgm:prSet/>
      <dgm:spPr/>
      <dgm:t>
        <a:bodyPr/>
        <a:lstStyle/>
        <a:p>
          <a:endParaRPr lang="en-US"/>
        </a:p>
      </dgm:t>
    </dgm:pt>
    <dgm:pt modelId="{1B657DBE-13AB-4C3E-AFB2-B33FE28053FB}" type="sibTrans" cxnId="{877F7CA4-BD98-4949-9B9B-8086678D16CA}">
      <dgm:prSet/>
      <dgm:spPr/>
      <dgm:t>
        <a:bodyPr/>
        <a:lstStyle/>
        <a:p>
          <a:endParaRPr lang="en-US"/>
        </a:p>
      </dgm:t>
    </dgm:pt>
    <dgm:pt modelId="{765117F6-E4FA-4A58-9590-729536CC1EA4}">
      <dgm:prSet phldrT="[Text]"/>
      <dgm:spPr/>
      <dgm:t>
        <a:bodyPr/>
        <a:lstStyle/>
        <a:p>
          <a:r>
            <a:rPr lang="de-DE">
              <a:solidFill>
                <a:schemeClr val="tx1"/>
              </a:solidFill>
            </a:rPr>
            <a:t>Loss </a:t>
          </a:r>
          <a:r>
            <a:rPr lang="de-DE" err="1">
              <a:solidFill>
                <a:schemeClr val="tx1"/>
              </a:solidFill>
            </a:rPr>
            <a:t>definition</a:t>
          </a:r>
          <a:endParaRPr lang="en-US">
            <a:solidFill>
              <a:schemeClr val="tx1"/>
            </a:solidFill>
          </a:endParaRPr>
        </a:p>
      </dgm:t>
    </dgm:pt>
    <dgm:pt modelId="{A414019D-0738-4594-BC1D-F534C74FF67F}" type="parTrans" cxnId="{B630A866-4A20-43C4-A28B-913FFF3782CF}">
      <dgm:prSet/>
      <dgm:spPr/>
      <dgm:t>
        <a:bodyPr/>
        <a:lstStyle/>
        <a:p>
          <a:endParaRPr lang="en-US"/>
        </a:p>
      </dgm:t>
    </dgm:pt>
    <dgm:pt modelId="{7F70ADB3-AF72-4300-9B10-05D44DE766B9}" type="sibTrans" cxnId="{B630A866-4A20-43C4-A28B-913FFF3782CF}">
      <dgm:prSet/>
      <dgm:spPr/>
      <dgm:t>
        <a:bodyPr/>
        <a:lstStyle/>
        <a:p>
          <a:endParaRPr lang="en-US"/>
        </a:p>
      </dgm:t>
    </dgm:pt>
    <dgm:pt modelId="{A228C801-A5F4-4DA0-912B-F0FAE9535AE0}">
      <dgm:prSet phldrT="[Text]"/>
      <dgm:spPr>
        <a:solidFill>
          <a:srgbClr val="480500"/>
        </a:solidFill>
      </dgm:spPr>
      <dgm:t>
        <a:bodyPr/>
        <a:lstStyle/>
        <a:p>
          <a:r>
            <a:rPr lang="de-DE" b="1"/>
            <a:t>Evaluation</a:t>
          </a:r>
          <a:endParaRPr lang="en-US" b="1"/>
        </a:p>
      </dgm:t>
    </dgm:pt>
    <dgm:pt modelId="{52334E0F-73FB-41EA-BCD1-8E82466FE66F}" type="parTrans" cxnId="{E86F679B-4C71-45A4-AF88-668B7A516F1B}">
      <dgm:prSet/>
      <dgm:spPr/>
      <dgm:t>
        <a:bodyPr/>
        <a:lstStyle/>
        <a:p>
          <a:endParaRPr lang="en-US"/>
        </a:p>
      </dgm:t>
    </dgm:pt>
    <dgm:pt modelId="{0644370C-199F-444B-9C71-5F6CCADCC878}" type="sibTrans" cxnId="{E86F679B-4C71-45A4-AF88-668B7A516F1B}">
      <dgm:prSet/>
      <dgm:spPr/>
      <dgm:t>
        <a:bodyPr/>
        <a:lstStyle/>
        <a:p>
          <a:endParaRPr lang="en-US"/>
        </a:p>
      </dgm:t>
    </dgm:pt>
    <dgm:pt modelId="{469EC7B6-2AE8-4584-BCB4-2C08FA2835BA}">
      <dgm:prSet phldrT="[Text]"/>
      <dgm:spPr/>
      <dgm:t>
        <a:bodyPr/>
        <a:lstStyle/>
        <a:p>
          <a:r>
            <a:rPr lang="de-DE" err="1">
              <a:solidFill>
                <a:schemeClr val="tx1"/>
              </a:solidFill>
            </a:rPr>
            <a:t>Graphical</a:t>
          </a:r>
          <a:r>
            <a:rPr lang="de-DE">
              <a:solidFill>
                <a:schemeClr val="tx1"/>
              </a:solidFill>
            </a:rPr>
            <a:t> (qualitative)</a:t>
          </a:r>
          <a:endParaRPr lang="en-US">
            <a:solidFill>
              <a:schemeClr val="tx1"/>
            </a:solidFill>
          </a:endParaRPr>
        </a:p>
      </dgm:t>
    </dgm:pt>
    <dgm:pt modelId="{E9E88142-E765-42AC-8176-862EC93161F1}" type="parTrans" cxnId="{A445D490-86FA-4DEC-BD4B-A11B3BC3D6DA}">
      <dgm:prSet/>
      <dgm:spPr/>
      <dgm:t>
        <a:bodyPr/>
        <a:lstStyle/>
        <a:p>
          <a:endParaRPr lang="en-US"/>
        </a:p>
      </dgm:t>
    </dgm:pt>
    <dgm:pt modelId="{37366C76-28DF-4A7F-8BD2-06C95167568B}" type="sibTrans" cxnId="{A445D490-86FA-4DEC-BD4B-A11B3BC3D6DA}">
      <dgm:prSet/>
      <dgm:spPr/>
      <dgm:t>
        <a:bodyPr/>
        <a:lstStyle/>
        <a:p>
          <a:endParaRPr lang="en-US"/>
        </a:p>
      </dgm:t>
    </dgm:pt>
    <dgm:pt modelId="{9035DF09-A7E2-4275-B370-8F512C73279C}">
      <dgm:prSet phldrT="[Text]"/>
      <dgm:spPr/>
      <dgm:t>
        <a:bodyPr/>
        <a:lstStyle/>
        <a:p>
          <a:r>
            <a:rPr lang="de-DE" err="1">
              <a:solidFill>
                <a:schemeClr val="tx1"/>
              </a:solidFill>
            </a:rPr>
            <a:t>Metric-based</a:t>
          </a:r>
          <a:r>
            <a:rPr lang="de-DE">
              <a:solidFill>
                <a:schemeClr val="tx1"/>
              </a:solidFill>
            </a:rPr>
            <a:t> (quantitative)</a:t>
          </a:r>
          <a:endParaRPr lang="en-US">
            <a:solidFill>
              <a:schemeClr val="tx1"/>
            </a:solidFill>
          </a:endParaRPr>
        </a:p>
      </dgm:t>
    </dgm:pt>
    <dgm:pt modelId="{B24CFFF0-BC5D-445C-A7F2-A3A64B63A72F}" type="parTrans" cxnId="{1B046A85-40F7-48F9-A4F4-36DE88608556}">
      <dgm:prSet/>
      <dgm:spPr/>
      <dgm:t>
        <a:bodyPr/>
        <a:lstStyle/>
        <a:p>
          <a:endParaRPr lang="en-US"/>
        </a:p>
      </dgm:t>
    </dgm:pt>
    <dgm:pt modelId="{94E57802-A8F8-4034-A70A-D030F20945FB}" type="sibTrans" cxnId="{1B046A85-40F7-48F9-A4F4-36DE88608556}">
      <dgm:prSet/>
      <dgm:spPr/>
      <dgm:t>
        <a:bodyPr/>
        <a:lstStyle/>
        <a:p>
          <a:endParaRPr lang="en-US"/>
        </a:p>
      </dgm:t>
    </dgm:pt>
    <dgm:pt modelId="{D56D64B6-E8D5-4CA9-9F4E-C8F25DDC66CD}">
      <dgm:prSet phldrT="[Text]"/>
      <dgm:spPr/>
      <dgm:t>
        <a:bodyPr/>
        <a:lstStyle/>
        <a:p>
          <a:r>
            <a:rPr lang="de-DE">
              <a:solidFill>
                <a:schemeClr val="tx1"/>
              </a:solidFill>
            </a:rPr>
            <a:t>Optimization </a:t>
          </a:r>
          <a:r>
            <a:rPr lang="de-DE" err="1">
              <a:solidFill>
                <a:schemeClr val="tx1"/>
              </a:solidFill>
            </a:rPr>
            <a:t>using</a:t>
          </a:r>
          <a:r>
            <a:rPr lang="de-DE">
              <a:solidFill>
                <a:schemeClr val="tx1"/>
              </a:solidFill>
            </a:rPr>
            <a:t> different </a:t>
          </a:r>
          <a:r>
            <a:rPr lang="de-DE" err="1">
              <a:solidFill>
                <a:schemeClr val="tx1"/>
              </a:solidFill>
            </a:rPr>
            <a:t>approaches</a:t>
          </a:r>
          <a:r>
            <a:rPr lang="de-DE">
              <a:solidFill>
                <a:schemeClr val="tx1"/>
              </a:solidFill>
            </a:rPr>
            <a:t> (</a:t>
          </a:r>
          <a:r>
            <a:rPr lang="de-DE" err="1">
              <a:solidFill>
                <a:schemeClr val="tx1"/>
              </a:solidFill>
            </a:rPr>
            <a:t>gradient</a:t>
          </a:r>
          <a:r>
            <a:rPr lang="de-DE">
              <a:solidFill>
                <a:schemeClr val="tx1"/>
              </a:solidFill>
            </a:rPr>
            <a:t>, </a:t>
          </a:r>
          <a:r>
            <a:rPr lang="de-DE" err="1">
              <a:solidFill>
                <a:schemeClr val="tx1"/>
              </a:solidFill>
            </a:rPr>
            <a:t>evolutionary</a:t>
          </a:r>
          <a:r>
            <a:rPr lang="de-DE">
              <a:solidFill>
                <a:schemeClr val="tx1"/>
              </a:solidFill>
            </a:rPr>
            <a:t>, …)</a:t>
          </a:r>
          <a:endParaRPr lang="en-US">
            <a:solidFill>
              <a:schemeClr val="tx1"/>
            </a:solidFill>
          </a:endParaRPr>
        </a:p>
      </dgm:t>
    </dgm:pt>
    <dgm:pt modelId="{50283A5D-E7A8-4894-8641-EA93C9583187}" type="parTrans" cxnId="{CE0426A8-0DFE-488A-B5C9-278E04FA8BC5}">
      <dgm:prSet/>
      <dgm:spPr/>
      <dgm:t>
        <a:bodyPr/>
        <a:lstStyle/>
        <a:p>
          <a:endParaRPr lang="en-US"/>
        </a:p>
      </dgm:t>
    </dgm:pt>
    <dgm:pt modelId="{D8F28005-83CD-457E-BACB-263E725C5268}" type="sibTrans" cxnId="{CE0426A8-0DFE-488A-B5C9-278E04FA8BC5}">
      <dgm:prSet/>
      <dgm:spPr/>
      <dgm:t>
        <a:bodyPr/>
        <a:lstStyle/>
        <a:p>
          <a:endParaRPr lang="en-US"/>
        </a:p>
      </dgm:t>
    </dgm:pt>
    <dgm:pt modelId="{770178E2-1399-4944-AA3F-BDE825521901}">
      <dgm:prSet phldrT="[Text]"/>
      <dgm:spPr/>
      <dgm:t>
        <a:bodyPr/>
        <a:lstStyle/>
        <a:p>
          <a:r>
            <a:rPr lang="de-DE">
              <a:solidFill>
                <a:schemeClr val="tx1"/>
              </a:solidFill>
            </a:rPr>
            <a:t>Optimization-</a:t>
          </a:r>
          <a:r>
            <a:rPr lang="de-DE" err="1">
              <a:solidFill>
                <a:schemeClr val="tx1"/>
              </a:solidFill>
            </a:rPr>
            <a:t>Based</a:t>
          </a:r>
          <a:endParaRPr lang="en-US">
            <a:solidFill>
              <a:schemeClr val="tx1"/>
            </a:solidFill>
          </a:endParaRPr>
        </a:p>
      </dgm:t>
    </dgm:pt>
    <dgm:pt modelId="{82C9E584-A79F-4F64-B9C0-9A71888A3EF4}" type="parTrans" cxnId="{56C00435-F0D8-4790-83B9-CF998BC361AF}">
      <dgm:prSet/>
      <dgm:spPr/>
      <dgm:t>
        <a:bodyPr/>
        <a:lstStyle/>
        <a:p>
          <a:endParaRPr lang="en-US"/>
        </a:p>
      </dgm:t>
    </dgm:pt>
    <dgm:pt modelId="{32F3E94D-7650-4A49-B52C-894761AF1C28}" type="sibTrans" cxnId="{56C00435-F0D8-4790-83B9-CF998BC361AF}">
      <dgm:prSet/>
      <dgm:spPr/>
      <dgm:t>
        <a:bodyPr/>
        <a:lstStyle/>
        <a:p>
          <a:endParaRPr lang="en-US"/>
        </a:p>
      </dgm:t>
    </dgm:pt>
    <dgm:pt modelId="{00124971-88F6-4228-9082-75A3756C3B7D}">
      <dgm:prSet phldrT="[Text]"/>
      <dgm:spPr/>
      <dgm:t>
        <a:bodyPr/>
        <a:lstStyle/>
        <a:p>
          <a:endParaRPr lang="en-US"/>
        </a:p>
      </dgm:t>
    </dgm:pt>
    <dgm:pt modelId="{88F8BD7F-14F7-44FE-B55B-F7F4265CDC5B}" type="parTrans" cxnId="{A299EBD5-126B-47FE-86DD-C804EA6CD5EE}">
      <dgm:prSet/>
      <dgm:spPr/>
      <dgm:t>
        <a:bodyPr/>
        <a:lstStyle/>
        <a:p>
          <a:endParaRPr lang="en-US"/>
        </a:p>
      </dgm:t>
    </dgm:pt>
    <dgm:pt modelId="{9BCC4A9C-CFE6-4401-8CDE-CDD1648E77C5}" type="sibTrans" cxnId="{A299EBD5-126B-47FE-86DD-C804EA6CD5EE}">
      <dgm:prSet/>
      <dgm:spPr/>
      <dgm:t>
        <a:bodyPr/>
        <a:lstStyle/>
        <a:p>
          <a:endParaRPr lang="en-US"/>
        </a:p>
      </dgm:t>
    </dgm:pt>
    <dgm:pt modelId="{36867387-80A3-4ED7-BE41-0C97603FC318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Model Selection and training</a:t>
          </a:r>
        </a:p>
      </dgm:t>
    </dgm:pt>
    <dgm:pt modelId="{5A8855B2-D786-4AE5-861D-210AC4C9FC2A}" type="parTrans" cxnId="{F03F612A-2846-47F0-857E-A4FF235099AA}">
      <dgm:prSet/>
      <dgm:spPr/>
      <dgm:t>
        <a:bodyPr/>
        <a:lstStyle/>
        <a:p>
          <a:endParaRPr lang="en-US"/>
        </a:p>
      </dgm:t>
    </dgm:pt>
    <dgm:pt modelId="{3098D78B-F0A3-41BB-B484-7326CDFFD5F3}" type="sibTrans" cxnId="{F03F612A-2846-47F0-857E-A4FF235099AA}">
      <dgm:prSet/>
      <dgm:spPr/>
      <dgm:t>
        <a:bodyPr/>
        <a:lstStyle/>
        <a:p>
          <a:endParaRPr lang="en-US"/>
        </a:p>
      </dgm:t>
    </dgm:pt>
    <dgm:pt modelId="{E6B2A34A-DDD4-407E-9AF1-5F6E897E73DE}" type="pres">
      <dgm:prSet presAssocID="{8194CF2D-C0C0-452D-9EA6-29D4FCEDAE06}" presName="rootnode" presStyleCnt="0">
        <dgm:presLayoutVars>
          <dgm:chMax/>
          <dgm:chPref/>
          <dgm:dir/>
          <dgm:animLvl val="lvl"/>
        </dgm:presLayoutVars>
      </dgm:prSet>
      <dgm:spPr/>
    </dgm:pt>
    <dgm:pt modelId="{7900FB00-1FEB-40BA-ABF5-7AD2B4DDE435}" type="pres">
      <dgm:prSet presAssocID="{6424292F-F730-4041-B936-FA9110D8ACEC}" presName="composite" presStyleCnt="0"/>
      <dgm:spPr/>
    </dgm:pt>
    <dgm:pt modelId="{002F182C-E0B3-446A-A9F2-A24725869F33}" type="pres">
      <dgm:prSet presAssocID="{6424292F-F730-4041-B936-FA9110D8ACEC}" presName="bentUpArrow1" presStyleLbl="alignImgPlace1" presStyleIdx="0" presStyleCnt="3" custLinFactNeighborX="25709" custLinFactNeighborY="2513"/>
      <dgm:spPr>
        <a:solidFill>
          <a:schemeClr val="bg1">
            <a:lumMod val="75000"/>
          </a:schemeClr>
        </a:solidFill>
      </dgm:spPr>
    </dgm:pt>
    <dgm:pt modelId="{712C3786-24D1-425E-8F1C-5312DCEC2024}" type="pres">
      <dgm:prSet presAssocID="{6424292F-F730-4041-B936-FA9110D8ACE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F11FE78-17A9-4C11-8C13-E093485E72D9}" type="pres">
      <dgm:prSet presAssocID="{6424292F-F730-4041-B936-FA9110D8ACEC}" presName="ChildText" presStyleLbl="revTx" presStyleIdx="0" presStyleCnt="4" custScaleX="177384" custLinFactNeighborX="35858" custLinFactNeighborY="-2653">
        <dgm:presLayoutVars>
          <dgm:chMax val="0"/>
          <dgm:chPref val="0"/>
          <dgm:bulletEnabled val="1"/>
        </dgm:presLayoutVars>
      </dgm:prSet>
      <dgm:spPr/>
    </dgm:pt>
    <dgm:pt modelId="{1E637831-A1EC-45C8-A3FF-432304635B1C}" type="pres">
      <dgm:prSet presAssocID="{9E049D9D-89C7-4241-BABF-13AEEBBD4ED5}" presName="sibTrans" presStyleCnt="0"/>
      <dgm:spPr/>
    </dgm:pt>
    <dgm:pt modelId="{E6F35C65-F20A-45BB-B62E-F9490EEB614B}" type="pres">
      <dgm:prSet presAssocID="{A91CC1D3-691C-4F32-B447-123B9C9AB25D}" presName="composite" presStyleCnt="0"/>
      <dgm:spPr/>
    </dgm:pt>
    <dgm:pt modelId="{078703BA-0A20-4566-AFFC-97D3B6C87065}" type="pres">
      <dgm:prSet presAssocID="{A91CC1D3-691C-4F32-B447-123B9C9AB25D}" presName="bentUpArrow1" presStyleLbl="alignImgPlace1" presStyleIdx="1" presStyleCnt="3" custLinFactNeighborX="22281" custLinFactNeighborY="-1017"/>
      <dgm:spPr>
        <a:solidFill>
          <a:schemeClr val="bg1">
            <a:lumMod val="65000"/>
          </a:schemeClr>
        </a:solidFill>
      </dgm:spPr>
    </dgm:pt>
    <dgm:pt modelId="{B67E1CA5-7A04-4C5A-9BC9-660ABA798855}" type="pres">
      <dgm:prSet presAssocID="{A91CC1D3-691C-4F32-B447-123B9C9AB25D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CDC91429-07B7-4776-AE45-A53608A33EAF}" type="pres">
      <dgm:prSet presAssocID="{A91CC1D3-691C-4F32-B447-123B9C9AB25D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BD0CEEF-5FB0-4BC1-B120-EE27AAAFEFD5}" type="pres">
      <dgm:prSet presAssocID="{923F28BD-97F9-4070-B5E7-27B4FD059840}" presName="sibTrans" presStyleCnt="0"/>
      <dgm:spPr/>
    </dgm:pt>
    <dgm:pt modelId="{513DB5EF-61B4-441D-AF44-55C90AC7E3A7}" type="pres">
      <dgm:prSet presAssocID="{AE5601F5-F0E5-4512-93BC-995F7565D561}" presName="composite" presStyleCnt="0"/>
      <dgm:spPr/>
    </dgm:pt>
    <dgm:pt modelId="{376E9814-89A5-4125-A4BC-E9EC80842258}" type="pres">
      <dgm:prSet presAssocID="{AE5601F5-F0E5-4512-93BC-995F7565D561}" presName="bentUpArrow1" presStyleLbl="alignImgPlace1" presStyleIdx="2" presStyleCnt="3" custScaleX="98241" custLinFactNeighborX="28280"/>
      <dgm:spPr>
        <a:solidFill>
          <a:schemeClr val="bg1">
            <a:lumMod val="50000"/>
          </a:schemeClr>
        </a:solidFill>
      </dgm:spPr>
    </dgm:pt>
    <dgm:pt modelId="{762543C7-D940-439E-BD86-9DFB82D8A9BA}" type="pres">
      <dgm:prSet presAssocID="{AE5601F5-F0E5-4512-93BC-995F7565D561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12F8F373-639A-4A30-A790-707170172868}" type="pres">
      <dgm:prSet presAssocID="{AE5601F5-F0E5-4512-93BC-995F7565D561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7E50F3A-DA6F-4FBC-8DBF-45F1C4547C81}" type="pres">
      <dgm:prSet presAssocID="{1B657DBE-13AB-4C3E-AFB2-B33FE28053FB}" presName="sibTrans" presStyleCnt="0"/>
      <dgm:spPr/>
    </dgm:pt>
    <dgm:pt modelId="{7348E0F0-D67A-4E2E-9B2B-91ABB6ABA2DF}" type="pres">
      <dgm:prSet presAssocID="{A228C801-A5F4-4DA0-912B-F0FAE9535AE0}" presName="composite" presStyleCnt="0"/>
      <dgm:spPr/>
    </dgm:pt>
    <dgm:pt modelId="{7B1EB319-6668-4225-BB80-2B3CA609238A}" type="pres">
      <dgm:prSet presAssocID="{A228C801-A5F4-4DA0-912B-F0FAE9535AE0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0566E11B-0CA4-4ADA-ACFD-E1215DD3C12A}" type="pres">
      <dgm:prSet presAssocID="{A228C801-A5F4-4DA0-912B-F0FAE9535AE0}" presName="FinalChildText" presStyleLbl="revTx" presStyleIdx="3" presStyleCnt="4" custScaleX="157265" custLinFactNeighborX="38613" custLinFactNeighborY="-2527">
        <dgm:presLayoutVars>
          <dgm:chMax val="0"/>
          <dgm:chPref val="0"/>
          <dgm:bulletEnabled val="1"/>
        </dgm:presLayoutVars>
      </dgm:prSet>
      <dgm:spPr/>
    </dgm:pt>
  </dgm:ptLst>
  <dgm:cxnLst>
    <dgm:cxn modelId="{0E816909-615B-43E7-921E-9509DCE547C3}" type="presOf" srcId="{469EC7B6-2AE8-4584-BCB4-2C08FA2835BA}" destId="{0566E11B-0CA4-4ADA-ACFD-E1215DD3C12A}" srcOrd="0" destOrd="0" presId="urn:microsoft.com/office/officeart/2005/8/layout/StepDownProcess"/>
    <dgm:cxn modelId="{597F671E-3D6F-4781-9B86-B3E26F405B1D}" type="presOf" srcId="{9035DF09-A7E2-4275-B370-8F512C73279C}" destId="{0566E11B-0CA4-4ADA-ACFD-E1215DD3C12A}" srcOrd="0" destOrd="1" presId="urn:microsoft.com/office/officeart/2005/8/layout/StepDownProcess"/>
    <dgm:cxn modelId="{F03F612A-2846-47F0-857E-A4FF235099AA}" srcId="{AE5601F5-F0E5-4512-93BC-995F7565D561}" destId="{36867387-80A3-4ED7-BE41-0C97603FC318}" srcOrd="0" destOrd="0" parTransId="{5A8855B2-D786-4AE5-861D-210AC4C9FC2A}" sibTransId="{3098D78B-F0A3-41BB-B484-7326CDFFD5F3}"/>
    <dgm:cxn modelId="{56C00435-F0D8-4790-83B9-CF998BC361AF}" srcId="{A91CC1D3-691C-4F32-B447-123B9C9AB25D}" destId="{770178E2-1399-4944-AA3F-BDE825521901}" srcOrd="1" destOrd="0" parTransId="{82C9E584-A79F-4F64-B9C0-9A71888A3EF4}" sibTransId="{32F3E94D-7650-4A49-B52C-894761AF1C28}"/>
    <dgm:cxn modelId="{D0B6613E-0AD9-4375-B126-98E2DE170F63}" type="presOf" srcId="{36867387-80A3-4ED7-BE41-0C97603FC318}" destId="{12F8F373-639A-4A30-A790-707170172868}" srcOrd="0" destOrd="0" presId="urn:microsoft.com/office/officeart/2005/8/layout/StepDownProcess"/>
    <dgm:cxn modelId="{1D9C7645-6CDB-4E8F-AD46-5AE422C64527}" type="presOf" srcId="{770178E2-1399-4944-AA3F-BDE825521901}" destId="{CDC91429-07B7-4776-AE45-A53608A33EAF}" srcOrd="0" destOrd="1" presId="urn:microsoft.com/office/officeart/2005/8/layout/StepDownProcess"/>
    <dgm:cxn modelId="{B630A866-4A20-43C4-A28B-913FFF3782CF}" srcId="{AE5601F5-F0E5-4512-93BC-995F7565D561}" destId="{765117F6-E4FA-4A58-9590-729536CC1EA4}" srcOrd="1" destOrd="0" parTransId="{A414019D-0738-4594-BC1D-F534C74FF67F}" sibTransId="{7F70ADB3-AF72-4300-9B10-05D44DE766B9}"/>
    <dgm:cxn modelId="{17747647-CCD1-424C-A74F-9DED3AF19C7B}" type="presOf" srcId="{D56D64B6-E8D5-4CA9-9F4E-C8F25DDC66CD}" destId="{0566E11B-0CA4-4ADA-ACFD-E1215DD3C12A}" srcOrd="0" destOrd="2" presId="urn:microsoft.com/office/officeart/2005/8/layout/StepDownProcess"/>
    <dgm:cxn modelId="{21320D68-7A51-4A65-99F0-DC19D2702AEA}" type="presOf" srcId="{A228C801-A5F4-4DA0-912B-F0FAE9535AE0}" destId="{7B1EB319-6668-4225-BB80-2B3CA609238A}" srcOrd="0" destOrd="0" presId="urn:microsoft.com/office/officeart/2005/8/layout/StepDownProcess"/>
    <dgm:cxn modelId="{F7892E4D-933D-4415-85D7-2E8AEE625D67}" srcId="{6424292F-F730-4041-B936-FA9110D8ACEC}" destId="{EA956566-D4ED-4A53-B808-0893A51CB005}" srcOrd="0" destOrd="0" parTransId="{DD584F19-60C8-456D-8E71-CBEB4AF3ACE2}" sibTransId="{76FF3CCE-F8AD-4D22-80F7-EC740D4BD213}"/>
    <dgm:cxn modelId="{2367D451-74B2-4A0D-96E4-F905A3C0BD0D}" srcId="{8194CF2D-C0C0-452D-9EA6-29D4FCEDAE06}" destId="{6424292F-F730-4041-B936-FA9110D8ACEC}" srcOrd="0" destOrd="0" parTransId="{21D3CB7C-8B57-4978-B541-ACF9EED50B51}" sibTransId="{9E049D9D-89C7-4241-BABF-13AEEBBD4ED5}"/>
    <dgm:cxn modelId="{3D886259-CEC9-43A2-872C-6E0DE1CC0DDA}" srcId="{8194CF2D-C0C0-452D-9EA6-29D4FCEDAE06}" destId="{A91CC1D3-691C-4F32-B447-123B9C9AB25D}" srcOrd="1" destOrd="0" parTransId="{11B05EC3-BA8F-4ACB-927C-88AF14A7017F}" sibTransId="{923F28BD-97F9-4070-B5E7-27B4FD059840}"/>
    <dgm:cxn modelId="{D7DEC359-9E0F-4E6C-96DF-5C02BBAD17F6}" type="presOf" srcId="{00124971-88F6-4228-9082-75A3756C3B7D}" destId="{CDC91429-07B7-4776-AE45-A53608A33EAF}" srcOrd="0" destOrd="2" presId="urn:microsoft.com/office/officeart/2005/8/layout/StepDownProcess"/>
    <dgm:cxn modelId="{B580EA59-6CA8-4910-AFC4-DA738183B1F0}" type="presOf" srcId="{765117F6-E4FA-4A58-9590-729536CC1EA4}" destId="{12F8F373-639A-4A30-A790-707170172868}" srcOrd="0" destOrd="1" presId="urn:microsoft.com/office/officeart/2005/8/layout/StepDownProcess"/>
    <dgm:cxn modelId="{3BCFC57F-5B68-43E0-B89C-B2D09CF5BADC}" srcId="{A91CC1D3-691C-4F32-B447-123B9C9AB25D}" destId="{10728125-9281-4127-87C6-AFAB1B9D1017}" srcOrd="0" destOrd="0" parTransId="{D05AAF09-315D-47F5-9DBC-DBA30F787281}" sibTransId="{82865333-A261-4F90-BB0B-01607C8E0121}"/>
    <dgm:cxn modelId="{E6ED5180-9F5B-4691-8EFF-78A1BD2CB876}" type="presOf" srcId="{6424292F-F730-4041-B936-FA9110D8ACEC}" destId="{712C3786-24D1-425E-8F1C-5312DCEC2024}" srcOrd="0" destOrd="0" presId="urn:microsoft.com/office/officeart/2005/8/layout/StepDownProcess"/>
    <dgm:cxn modelId="{1B046A85-40F7-48F9-A4F4-36DE88608556}" srcId="{A228C801-A5F4-4DA0-912B-F0FAE9535AE0}" destId="{9035DF09-A7E2-4275-B370-8F512C73279C}" srcOrd="1" destOrd="0" parTransId="{B24CFFF0-BC5D-445C-A7F2-A3A64B63A72F}" sibTransId="{94E57802-A8F8-4034-A70A-D030F20945FB}"/>
    <dgm:cxn modelId="{E26AEF8E-8F9E-4082-A6E9-3EB3AB19B603}" type="presOf" srcId="{10728125-9281-4127-87C6-AFAB1B9D1017}" destId="{CDC91429-07B7-4776-AE45-A53608A33EAF}" srcOrd="0" destOrd="0" presId="urn:microsoft.com/office/officeart/2005/8/layout/StepDownProcess"/>
    <dgm:cxn modelId="{A445D490-86FA-4DEC-BD4B-A11B3BC3D6DA}" srcId="{A228C801-A5F4-4DA0-912B-F0FAE9535AE0}" destId="{469EC7B6-2AE8-4584-BCB4-2C08FA2835BA}" srcOrd="0" destOrd="0" parTransId="{E9E88142-E765-42AC-8176-862EC93161F1}" sibTransId="{37366C76-28DF-4A7F-8BD2-06C95167568B}"/>
    <dgm:cxn modelId="{B112B991-193B-4C2F-A8C7-5C27B0555BCE}" type="presOf" srcId="{EA956566-D4ED-4A53-B808-0893A51CB005}" destId="{0F11FE78-17A9-4C11-8C13-E093485E72D9}" srcOrd="0" destOrd="0" presId="urn:microsoft.com/office/officeart/2005/8/layout/StepDownProcess"/>
    <dgm:cxn modelId="{E86F679B-4C71-45A4-AF88-668B7A516F1B}" srcId="{8194CF2D-C0C0-452D-9EA6-29D4FCEDAE06}" destId="{A228C801-A5F4-4DA0-912B-F0FAE9535AE0}" srcOrd="3" destOrd="0" parTransId="{52334E0F-73FB-41EA-BCD1-8E82466FE66F}" sibTransId="{0644370C-199F-444B-9C71-5F6CCADCC878}"/>
    <dgm:cxn modelId="{877F7CA4-BD98-4949-9B9B-8086678D16CA}" srcId="{8194CF2D-C0C0-452D-9EA6-29D4FCEDAE06}" destId="{AE5601F5-F0E5-4512-93BC-995F7565D561}" srcOrd="2" destOrd="0" parTransId="{C98BB16A-78FF-4319-90DE-D53337808C8B}" sibTransId="{1B657DBE-13AB-4C3E-AFB2-B33FE28053FB}"/>
    <dgm:cxn modelId="{CE0426A8-0DFE-488A-B5C9-278E04FA8BC5}" srcId="{A228C801-A5F4-4DA0-912B-F0FAE9535AE0}" destId="{D56D64B6-E8D5-4CA9-9F4E-C8F25DDC66CD}" srcOrd="2" destOrd="0" parTransId="{50283A5D-E7A8-4894-8641-EA93C9583187}" sibTransId="{D8F28005-83CD-457E-BACB-263E725C5268}"/>
    <dgm:cxn modelId="{6CFE89A9-F584-4EE2-9BAE-56BB98BDD7E7}" type="presOf" srcId="{8194CF2D-C0C0-452D-9EA6-29D4FCEDAE06}" destId="{E6B2A34A-DDD4-407E-9AF1-5F6E897E73DE}" srcOrd="0" destOrd="0" presId="urn:microsoft.com/office/officeart/2005/8/layout/StepDownProcess"/>
    <dgm:cxn modelId="{A299EBD5-126B-47FE-86DD-C804EA6CD5EE}" srcId="{A91CC1D3-691C-4F32-B447-123B9C9AB25D}" destId="{00124971-88F6-4228-9082-75A3756C3B7D}" srcOrd="2" destOrd="0" parTransId="{88F8BD7F-14F7-44FE-B55B-F7F4265CDC5B}" sibTransId="{9BCC4A9C-CFE6-4401-8CDE-CDD1648E77C5}"/>
    <dgm:cxn modelId="{D96B7CF3-1691-41E6-B191-162770D5CD55}" type="presOf" srcId="{A91CC1D3-691C-4F32-B447-123B9C9AB25D}" destId="{B67E1CA5-7A04-4C5A-9BC9-660ABA798855}" srcOrd="0" destOrd="0" presId="urn:microsoft.com/office/officeart/2005/8/layout/StepDownProcess"/>
    <dgm:cxn modelId="{1B0056F5-A185-41C4-92DB-2DFE5A843CFD}" type="presOf" srcId="{AE5601F5-F0E5-4512-93BC-995F7565D561}" destId="{762543C7-D940-439E-BD86-9DFB82D8A9BA}" srcOrd="0" destOrd="0" presId="urn:microsoft.com/office/officeart/2005/8/layout/StepDownProcess"/>
    <dgm:cxn modelId="{369E2BAB-9888-4D43-A34C-8AAE60E9D2FB}" type="presParOf" srcId="{E6B2A34A-DDD4-407E-9AF1-5F6E897E73DE}" destId="{7900FB00-1FEB-40BA-ABF5-7AD2B4DDE435}" srcOrd="0" destOrd="0" presId="urn:microsoft.com/office/officeart/2005/8/layout/StepDownProcess"/>
    <dgm:cxn modelId="{4690EAEC-D90F-484F-84D0-5D76F375826E}" type="presParOf" srcId="{7900FB00-1FEB-40BA-ABF5-7AD2B4DDE435}" destId="{002F182C-E0B3-446A-A9F2-A24725869F33}" srcOrd="0" destOrd="0" presId="urn:microsoft.com/office/officeart/2005/8/layout/StepDownProcess"/>
    <dgm:cxn modelId="{77893996-EC1A-443E-9F6B-5109354A085A}" type="presParOf" srcId="{7900FB00-1FEB-40BA-ABF5-7AD2B4DDE435}" destId="{712C3786-24D1-425E-8F1C-5312DCEC2024}" srcOrd="1" destOrd="0" presId="urn:microsoft.com/office/officeart/2005/8/layout/StepDownProcess"/>
    <dgm:cxn modelId="{3FEE85D3-D624-4190-83D0-8B89D4B3EDFA}" type="presParOf" srcId="{7900FB00-1FEB-40BA-ABF5-7AD2B4DDE435}" destId="{0F11FE78-17A9-4C11-8C13-E093485E72D9}" srcOrd="2" destOrd="0" presId="urn:microsoft.com/office/officeart/2005/8/layout/StepDownProcess"/>
    <dgm:cxn modelId="{7D856916-4F63-4B22-A1E8-2252EF8EBF52}" type="presParOf" srcId="{E6B2A34A-DDD4-407E-9AF1-5F6E897E73DE}" destId="{1E637831-A1EC-45C8-A3FF-432304635B1C}" srcOrd="1" destOrd="0" presId="urn:microsoft.com/office/officeart/2005/8/layout/StepDownProcess"/>
    <dgm:cxn modelId="{02036CE2-41BF-4680-9F60-1D4A533438D1}" type="presParOf" srcId="{E6B2A34A-DDD4-407E-9AF1-5F6E897E73DE}" destId="{E6F35C65-F20A-45BB-B62E-F9490EEB614B}" srcOrd="2" destOrd="0" presId="urn:microsoft.com/office/officeart/2005/8/layout/StepDownProcess"/>
    <dgm:cxn modelId="{41A3EFB0-A368-4339-87D7-B06DFD906728}" type="presParOf" srcId="{E6F35C65-F20A-45BB-B62E-F9490EEB614B}" destId="{078703BA-0A20-4566-AFFC-97D3B6C87065}" srcOrd="0" destOrd="0" presId="urn:microsoft.com/office/officeart/2005/8/layout/StepDownProcess"/>
    <dgm:cxn modelId="{3E4C43C4-EB7F-43E0-BA0E-3B5EF22E673D}" type="presParOf" srcId="{E6F35C65-F20A-45BB-B62E-F9490EEB614B}" destId="{B67E1CA5-7A04-4C5A-9BC9-660ABA798855}" srcOrd="1" destOrd="0" presId="urn:microsoft.com/office/officeart/2005/8/layout/StepDownProcess"/>
    <dgm:cxn modelId="{5A0E279A-5216-4124-83F3-9774D4014412}" type="presParOf" srcId="{E6F35C65-F20A-45BB-B62E-F9490EEB614B}" destId="{CDC91429-07B7-4776-AE45-A53608A33EAF}" srcOrd="2" destOrd="0" presId="urn:microsoft.com/office/officeart/2005/8/layout/StepDownProcess"/>
    <dgm:cxn modelId="{2C84A290-0ACD-4D66-981A-CCDBCFFD2D5B}" type="presParOf" srcId="{E6B2A34A-DDD4-407E-9AF1-5F6E897E73DE}" destId="{EBD0CEEF-5FB0-4BC1-B120-EE27AAAFEFD5}" srcOrd="3" destOrd="0" presId="urn:microsoft.com/office/officeart/2005/8/layout/StepDownProcess"/>
    <dgm:cxn modelId="{D6596567-53A8-4297-8C35-B28E8BF1EEB9}" type="presParOf" srcId="{E6B2A34A-DDD4-407E-9AF1-5F6E897E73DE}" destId="{513DB5EF-61B4-441D-AF44-55C90AC7E3A7}" srcOrd="4" destOrd="0" presId="urn:microsoft.com/office/officeart/2005/8/layout/StepDownProcess"/>
    <dgm:cxn modelId="{A67476E6-B943-4F2D-B042-2D0552C756C7}" type="presParOf" srcId="{513DB5EF-61B4-441D-AF44-55C90AC7E3A7}" destId="{376E9814-89A5-4125-A4BC-E9EC80842258}" srcOrd="0" destOrd="0" presId="urn:microsoft.com/office/officeart/2005/8/layout/StepDownProcess"/>
    <dgm:cxn modelId="{643BED49-F5D9-4C3D-9499-5281BDE6CB3E}" type="presParOf" srcId="{513DB5EF-61B4-441D-AF44-55C90AC7E3A7}" destId="{762543C7-D940-439E-BD86-9DFB82D8A9BA}" srcOrd="1" destOrd="0" presId="urn:microsoft.com/office/officeart/2005/8/layout/StepDownProcess"/>
    <dgm:cxn modelId="{6F44BB16-8793-4E64-AAC8-9FBE95FF83E5}" type="presParOf" srcId="{513DB5EF-61B4-441D-AF44-55C90AC7E3A7}" destId="{12F8F373-639A-4A30-A790-707170172868}" srcOrd="2" destOrd="0" presId="urn:microsoft.com/office/officeart/2005/8/layout/StepDownProcess"/>
    <dgm:cxn modelId="{B9DD0122-1661-4D50-8128-EF885514093A}" type="presParOf" srcId="{E6B2A34A-DDD4-407E-9AF1-5F6E897E73DE}" destId="{E7E50F3A-DA6F-4FBC-8DBF-45F1C4547C81}" srcOrd="5" destOrd="0" presId="urn:microsoft.com/office/officeart/2005/8/layout/StepDownProcess"/>
    <dgm:cxn modelId="{F20EE6AA-E2FF-4A00-9D3C-EBCA3747500B}" type="presParOf" srcId="{E6B2A34A-DDD4-407E-9AF1-5F6E897E73DE}" destId="{7348E0F0-D67A-4E2E-9B2B-91ABB6ABA2DF}" srcOrd="6" destOrd="0" presId="urn:microsoft.com/office/officeart/2005/8/layout/StepDownProcess"/>
    <dgm:cxn modelId="{D3A8C27A-0D50-465D-B61D-3BF29E557210}" type="presParOf" srcId="{7348E0F0-D67A-4E2E-9B2B-91ABB6ABA2DF}" destId="{7B1EB319-6668-4225-BB80-2B3CA609238A}" srcOrd="0" destOrd="0" presId="urn:microsoft.com/office/officeart/2005/8/layout/StepDownProcess"/>
    <dgm:cxn modelId="{711A8C6D-49BA-4E51-B8AF-8A482CFF05FF}" type="presParOf" srcId="{7348E0F0-D67A-4E2E-9B2B-91ABB6ABA2DF}" destId="{0566E11B-0CA4-4ADA-ACFD-E1215DD3C12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F182C-E0B3-446A-A9F2-A24725869F33}">
      <dsp:nvSpPr>
        <dsp:cNvPr id="0" name=""/>
        <dsp:cNvSpPr/>
      </dsp:nvSpPr>
      <dsp:spPr>
        <a:xfrm rot="5400000">
          <a:off x="832779" y="1029031"/>
          <a:ext cx="884199" cy="10066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C3786-24D1-425E-8F1C-5312DCEC2024}">
      <dsp:nvSpPr>
        <dsp:cNvPr id="0" name=""/>
        <dsp:cNvSpPr/>
      </dsp:nvSpPr>
      <dsp:spPr>
        <a:xfrm>
          <a:off x="339725" y="26658"/>
          <a:ext cx="1488472" cy="1041882"/>
        </a:xfrm>
        <a:prstGeom prst="roundRect">
          <a:avLst>
            <a:gd name="adj" fmla="val 16670"/>
          </a:avLst>
        </a:prstGeom>
        <a:solidFill>
          <a:srgbClr val="FE685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/>
            <a:t>Ground Truth </a:t>
          </a:r>
          <a:r>
            <a:rPr lang="de-DE" sz="1500" b="1" kern="1200" err="1"/>
            <a:t>Function</a:t>
          </a:r>
          <a:r>
            <a:rPr lang="de-DE" sz="1500" b="1" kern="1200"/>
            <a:t> </a:t>
          </a:r>
          <a:r>
            <a:rPr lang="de-DE" sz="1500" b="1" kern="1200" err="1"/>
            <a:t>Selection</a:t>
          </a:r>
          <a:endParaRPr lang="en-US" sz="1500" b="1" kern="1200"/>
        </a:p>
      </dsp:txBody>
      <dsp:txXfrm>
        <a:off x="390595" y="77528"/>
        <a:ext cx="1386732" cy="940142"/>
      </dsp:txXfrm>
    </dsp:sp>
    <dsp:sp modelId="{0F11FE78-17A9-4C11-8C13-E093485E72D9}">
      <dsp:nvSpPr>
        <dsp:cNvPr id="0" name=""/>
        <dsp:cNvSpPr/>
      </dsp:nvSpPr>
      <dsp:spPr>
        <a:xfrm>
          <a:off x="1797517" y="103685"/>
          <a:ext cx="1920310" cy="842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>
              <a:solidFill>
                <a:schemeClr val="tx1"/>
              </a:solidFill>
            </a:rPr>
            <a:t>BBOB (</a:t>
          </a:r>
          <a:r>
            <a:rPr lang="en-US" sz="1100" b="0" i="0" kern="1200">
              <a:solidFill>
                <a:schemeClr val="tx1"/>
              </a:solidFill>
            </a:rPr>
            <a:t>Black-box Optimization Benchmarking)</a:t>
          </a:r>
          <a:r>
            <a:rPr lang="de-DE" sz="1100" kern="1200">
              <a:solidFill>
                <a:schemeClr val="tx1"/>
              </a:solidFill>
            </a:rPr>
            <a:t> </a:t>
          </a:r>
          <a:r>
            <a:rPr lang="de-DE" sz="1100" kern="1200" err="1">
              <a:solidFill>
                <a:schemeClr val="tx1"/>
              </a:solidFill>
            </a:rPr>
            <a:t>function</a:t>
          </a:r>
          <a:r>
            <a:rPr lang="de-DE" sz="1100" kern="1200">
              <a:solidFill>
                <a:schemeClr val="tx1"/>
              </a:solidFill>
            </a:rPr>
            <a:t> </a:t>
          </a:r>
          <a:r>
            <a:rPr lang="de-DE" sz="1100" kern="1200" err="1">
              <a:solidFill>
                <a:schemeClr val="tx1"/>
              </a:solidFill>
            </a:rPr>
            <a:t>suite</a:t>
          </a:r>
          <a:endParaRPr lang="en-US" sz="1100" kern="1200">
            <a:solidFill>
              <a:schemeClr val="tx1"/>
            </a:solidFill>
          </a:endParaRPr>
        </a:p>
      </dsp:txBody>
      <dsp:txXfrm>
        <a:off x="1797517" y="103685"/>
        <a:ext cx="1920310" cy="842095"/>
      </dsp:txXfrm>
    </dsp:sp>
    <dsp:sp modelId="{078703BA-0A20-4566-AFFC-97D3B6C87065}">
      <dsp:nvSpPr>
        <dsp:cNvPr id="0" name=""/>
        <dsp:cNvSpPr/>
      </dsp:nvSpPr>
      <dsp:spPr>
        <a:xfrm rot="5400000">
          <a:off x="2233431" y="2168197"/>
          <a:ext cx="884199" cy="10066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E1CA5-7A04-4C5A-9BC9-660ABA798855}">
      <dsp:nvSpPr>
        <dsp:cNvPr id="0" name=""/>
        <dsp:cNvSpPr/>
      </dsp:nvSpPr>
      <dsp:spPr>
        <a:xfrm>
          <a:off x="1774884" y="1197036"/>
          <a:ext cx="1488472" cy="1041882"/>
        </a:xfrm>
        <a:prstGeom prst="roundRect">
          <a:avLst>
            <a:gd name="adj" fmla="val 16670"/>
          </a:avLst>
        </a:prstGeom>
        <a:solidFill>
          <a:srgbClr val="FE1F0E">
            <a:alpha val="8902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/>
            <a:t>Sampling</a:t>
          </a:r>
          <a:endParaRPr lang="en-US" sz="1500" b="1" kern="1200"/>
        </a:p>
      </dsp:txBody>
      <dsp:txXfrm>
        <a:off x="1825754" y="1247906"/>
        <a:ext cx="1386732" cy="940142"/>
      </dsp:txXfrm>
    </dsp:sp>
    <dsp:sp modelId="{CDC91429-07B7-4776-AE45-A53608A33EAF}">
      <dsp:nvSpPr>
        <dsp:cNvPr id="0" name=""/>
        <dsp:cNvSpPr/>
      </dsp:nvSpPr>
      <dsp:spPr>
        <a:xfrm>
          <a:off x="3263356" y="1296403"/>
          <a:ext cx="1082572" cy="842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>
              <a:solidFill>
                <a:schemeClr val="tx1"/>
              </a:solidFill>
            </a:rPr>
            <a:t>Random</a:t>
          </a:r>
          <a:endParaRPr lang="en-US" sz="1100" kern="1200">
            <a:solidFill>
              <a:schemeClr val="tx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>
              <a:solidFill>
                <a:schemeClr val="tx1"/>
              </a:solidFill>
            </a:rPr>
            <a:t>Optimization-</a:t>
          </a:r>
          <a:r>
            <a:rPr lang="de-DE" sz="1100" kern="1200" err="1">
              <a:solidFill>
                <a:schemeClr val="tx1"/>
              </a:solidFill>
            </a:rPr>
            <a:t>Based</a:t>
          </a:r>
          <a:endParaRPr lang="en-US" sz="1100" kern="1200">
            <a:solidFill>
              <a:schemeClr val="tx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/>
        </a:p>
      </dsp:txBody>
      <dsp:txXfrm>
        <a:off x="3263356" y="1296403"/>
        <a:ext cx="1082572" cy="842095"/>
      </dsp:txXfrm>
    </dsp:sp>
    <dsp:sp modelId="{376E9814-89A5-4125-A4BC-E9EC80842258}">
      <dsp:nvSpPr>
        <dsp:cNvPr id="0" name=""/>
        <dsp:cNvSpPr/>
      </dsp:nvSpPr>
      <dsp:spPr>
        <a:xfrm rot="5400000">
          <a:off x="3728977" y="3356420"/>
          <a:ext cx="884199" cy="9889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543C7-D940-439E-BD86-9DFB82D8A9BA}">
      <dsp:nvSpPr>
        <dsp:cNvPr id="0" name=""/>
        <dsp:cNvSpPr/>
      </dsp:nvSpPr>
      <dsp:spPr>
        <a:xfrm>
          <a:off x="3210043" y="2367413"/>
          <a:ext cx="1488472" cy="1041882"/>
        </a:xfrm>
        <a:prstGeom prst="roundRect">
          <a:avLst>
            <a:gd name="adj" fmla="val 16670"/>
          </a:avLst>
        </a:prstGeom>
        <a:solidFill>
          <a:srgbClr val="9D0C0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/>
            <a:t>Model </a:t>
          </a:r>
          <a:r>
            <a:rPr lang="de-DE" sz="1500" b="1" kern="1200" err="1"/>
            <a:t>Selection</a:t>
          </a:r>
          <a:r>
            <a:rPr lang="de-DE" sz="1500" b="1" kern="1200"/>
            <a:t> &amp; Training</a:t>
          </a:r>
        </a:p>
      </dsp:txBody>
      <dsp:txXfrm>
        <a:off x="3260913" y="2418283"/>
        <a:ext cx="1386732" cy="940142"/>
      </dsp:txXfrm>
    </dsp:sp>
    <dsp:sp modelId="{12F8F373-639A-4A30-A790-707170172868}">
      <dsp:nvSpPr>
        <dsp:cNvPr id="0" name=""/>
        <dsp:cNvSpPr/>
      </dsp:nvSpPr>
      <dsp:spPr>
        <a:xfrm>
          <a:off x="4698515" y="2466780"/>
          <a:ext cx="1082572" cy="842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tx1"/>
              </a:solidFill>
            </a:rPr>
            <a:t>Model Selection and training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>
              <a:solidFill>
                <a:schemeClr val="tx1"/>
              </a:solidFill>
            </a:rPr>
            <a:t>Loss </a:t>
          </a:r>
          <a:r>
            <a:rPr lang="de-DE" sz="1100" kern="1200" err="1">
              <a:solidFill>
                <a:schemeClr val="tx1"/>
              </a:solidFill>
            </a:rPr>
            <a:t>definition</a:t>
          </a:r>
          <a:endParaRPr lang="en-US" sz="1100" kern="1200">
            <a:solidFill>
              <a:schemeClr val="tx1"/>
            </a:solidFill>
          </a:endParaRPr>
        </a:p>
      </dsp:txBody>
      <dsp:txXfrm>
        <a:off x="4698515" y="2466780"/>
        <a:ext cx="1082572" cy="842095"/>
      </dsp:txXfrm>
    </dsp:sp>
    <dsp:sp modelId="{7B1EB319-6668-4225-BB80-2B3CA609238A}">
      <dsp:nvSpPr>
        <dsp:cNvPr id="0" name=""/>
        <dsp:cNvSpPr/>
      </dsp:nvSpPr>
      <dsp:spPr>
        <a:xfrm>
          <a:off x="4645201" y="3537791"/>
          <a:ext cx="1488472" cy="1041882"/>
        </a:xfrm>
        <a:prstGeom prst="roundRect">
          <a:avLst>
            <a:gd name="adj" fmla="val 16670"/>
          </a:avLst>
        </a:prstGeom>
        <a:solidFill>
          <a:srgbClr val="4805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/>
            <a:t>Evaluation</a:t>
          </a:r>
          <a:endParaRPr lang="en-US" sz="1500" b="1" kern="1200"/>
        </a:p>
      </dsp:txBody>
      <dsp:txXfrm>
        <a:off x="4696071" y="3588661"/>
        <a:ext cx="1386732" cy="940142"/>
      </dsp:txXfrm>
    </dsp:sp>
    <dsp:sp modelId="{0566E11B-0CA4-4ADA-ACFD-E1215DD3C12A}">
      <dsp:nvSpPr>
        <dsp:cNvPr id="0" name=""/>
        <dsp:cNvSpPr/>
      </dsp:nvSpPr>
      <dsp:spPr>
        <a:xfrm>
          <a:off x="6163432" y="3615878"/>
          <a:ext cx="1702507" cy="842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err="1">
              <a:solidFill>
                <a:schemeClr val="tx1"/>
              </a:solidFill>
            </a:rPr>
            <a:t>Graphical</a:t>
          </a:r>
          <a:r>
            <a:rPr lang="de-DE" sz="1000" kern="1200">
              <a:solidFill>
                <a:schemeClr val="tx1"/>
              </a:solidFill>
            </a:rPr>
            <a:t> (qualitative)</a:t>
          </a:r>
          <a:endParaRPr lang="en-US" sz="1000" kern="120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err="1">
              <a:solidFill>
                <a:schemeClr val="tx1"/>
              </a:solidFill>
            </a:rPr>
            <a:t>Metric-based</a:t>
          </a:r>
          <a:r>
            <a:rPr lang="de-DE" sz="1000" kern="1200">
              <a:solidFill>
                <a:schemeClr val="tx1"/>
              </a:solidFill>
            </a:rPr>
            <a:t> (quantitative)</a:t>
          </a:r>
          <a:endParaRPr lang="en-US" sz="1000" kern="1200">
            <a:solidFill>
              <a:schemeClr val="tx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>
              <a:solidFill>
                <a:schemeClr val="tx1"/>
              </a:solidFill>
            </a:rPr>
            <a:t>Optimization </a:t>
          </a:r>
          <a:r>
            <a:rPr lang="de-DE" sz="1000" kern="1200" err="1">
              <a:solidFill>
                <a:schemeClr val="tx1"/>
              </a:solidFill>
            </a:rPr>
            <a:t>using</a:t>
          </a:r>
          <a:r>
            <a:rPr lang="de-DE" sz="1000" kern="1200">
              <a:solidFill>
                <a:schemeClr val="tx1"/>
              </a:solidFill>
            </a:rPr>
            <a:t> different </a:t>
          </a:r>
          <a:r>
            <a:rPr lang="de-DE" sz="1000" kern="1200" err="1">
              <a:solidFill>
                <a:schemeClr val="tx1"/>
              </a:solidFill>
            </a:rPr>
            <a:t>approaches</a:t>
          </a:r>
          <a:r>
            <a:rPr lang="de-DE" sz="1000" kern="1200">
              <a:solidFill>
                <a:schemeClr val="tx1"/>
              </a:solidFill>
            </a:rPr>
            <a:t> (</a:t>
          </a:r>
          <a:r>
            <a:rPr lang="de-DE" sz="1000" kern="1200" err="1">
              <a:solidFill>
                <a:schemeClr val="tx1"/>
              </a:solidFill>
            </a:rPr>
            <a:t>gradient</a:t>
          </a:r>
          <a:r>
            <a:rPr lang="de-DE" sz="1000" kern="1200">
              <a:solidFill>
                <a:schemeClr val="tx1"/>
              </a:solidFill>
            </a:rPr>
            <a:t>, </a:t>
          </a:r>
          <a:r>
            <a:rPr lang="de-DE" sz="1000" kern="1200" err="1">
              <a:solidFill>
                <a:schemeClr val="tx1"/>
              </a:solidFill>
            </a:rPr>
            <a:t>evolutionary</a:t>
          </a:r>
          <a:r>
            <a:rPr lang="de-DE" sz="1000" kern="1200">
              <a:solidFill>
                <a:schemeClr val="tx1"/>
              </a:solidFill>
            </a:rPr>
            <a:t>, …)</a:t>
          </a:r>
          <a:endParaRPr lang="en-US" sz="1000" kern="1200">
            <a:solidFill>
              <a:schemeClr val="tx1"/>
            </a:solidFill>
          </a:endParaRPr>
        </a:p>
      </dsp:txBody>
      <dsp:txXfrm>
        <a:off x="6163432" y="3615878"/>
        <a:ext cx="1702507" cy="842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B1F6294-4477-464E-A153-CD336E3B4F6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2B1C6F6-598E-44DE-877C-EB3717A412F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7E55972D-6A3F-41FB-89AD-21D60EB6346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5F006297-8808-4321-B548-CD54FE67D2C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D2F1D531-2B0D-4CFF-B895-7964B9D75CB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987D7E5-8759-4DD4-A162-524C58924AC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CF5BA98-89CD-4931-8815-58C398AE511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6C089491-7510-4AE3-B73C-0B56FACD34C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DAF8E2E-28F4-4372-91B1-B3F014F7259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13AE4E9-3666-4983-8A8E-71BFBB7719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DBC4706-2FCB-45ED-9EAC-7BCB9657E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586AFAD-E608-417C-BDAA-587847066D81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6304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970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83542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13237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17899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2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7660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37365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92968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31392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84374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/>
              <a:buChar char="§"/>
            </a:pPr>
            <a:r>
              <a:rPr lang="de-DE" sz="1800" kern="1200">
                <a:latin typeface="Arial"/>
                <a:ea typeface="ＭＳ Ｐゴシック"/>
                <a:cs typeface="Arial"/>
              </a:rPr>
              <a:t>In 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Machine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 Learning,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benchmarking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 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is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the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methodology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of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comparing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learnings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or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algorithms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with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respect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to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a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certain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kern="1200" err="1">
                <a:latin typeface="Arial"/>
                <a:ea typeface="ＭＳ Ｐゴシック"/>
                <a:cs typeface="Arial"/>
              </a:rPr>
              <a:t>performance</a:t>
            </a:r>
            <a:r>
              <a:rPr lang="de-DE" sz="1800" kern="1200">
                <a:latin typeface="Arial"/>
                <a:ea typeface="ＭＳ Ｐゴシック"/>
                <a:cs typeface="Arial"/>
              </a:rPr>
              <a:t> </a:t>
            </a:r>
            <a:r>
              <a:rPr lang="de-DE" sz="1800" err="1">
                <a:latin typeface="Arial"/>
                <a:ea typeface="ＭＳ Ｐゴシック"/>
                <a:cs typeface="Arial"/>
              </a:rPr>
              <a:t>measu</a:t>
            </a:r>
            <a:endParaRPr lang="de-DE" sz="1800">
              <a:latin typeface="Arial"/>
              <a:ea typeface="ＭＳ Ｐゴシック"/>
              <a:cs typeface="Arial"/>
            </a:endParaRPr>
          </a:p>
          <a:p>
            <a:pPr marL="342900" indent="-342900">
              <a:buFont typeface="Wingdings"/>
              <a:buChar char="§"/>
            </a:pPr>
            <a:endParaRPr lang="de-DE" sz="1800">
              <a:latin typeface="Arial"/>
              <a:ea typeface="ＭＳ Ｐゴシック"/>
              <a:cs typeface="Arial"/>
            </a:endParaRPr>
          </a:p>
          <a:p>
            <a:r>
              <a:rPr lang="de">
                <a:latin typeface="Arial"/>
                <a:ea typeface="ＭＳ Ｐゴシック"/>
                <a:cs typeface="Arial"/>
              </a:rPr>
              <a:t>Viele Probleme aus der realen Welt sind für Benchmarking nicht immer ohne weiteres verfügbar. Dies kann unterschiedliche Ursachen haben. So </a:t>
            </a:r>
            <a:r>
              <a:rPr lang="de" err="1">
                <a:latin typeface="Arial"/>
                <a:ea typeface="ＭＳ Ｐゴシック"/>
                <a:cs typeface="Arial"/>
              </a:rPr>
              <a:t>köann</a:t>
            </a:r>
            <a:r>
              <a:rPr lang="de">
                <a:latin typeface="Arial"/>
                <a:ea typeface="ＭＳ Ｐゴシック"/>
                <a:cs typeface="Arial"/>
              </a:rPr>
              <a:t> es sein dass die entsprechenden </a:t>
            </a:r>
            <a:r>
              <a:rPr lang="de" err="1">
                <a:latin typeface="Arial"/>
                <a:ea typeface="ＭＳ Ｐゴシック"/>
                <a:cs typeface="Arial"/>
              </a:rPr>
              <a:t>Groundtruth</a:t>
            </a:r>
            <a:r>
              <a:rPr lang="de">
                <a:latin typeface="Arial"/>
                <a:ea typeface="ＭＳ Ｐゴシック"/>
                <a:cs typeface="Arial"/>
              </a:rPr>
              <a:t> Funktionen nicht verfügbar, zu teuer oder streng vertraulich sind.</a:t>
            </a:r>
          </a:p>
          <a:p>
            <a:endParaRPr lang="de">
              <a:latin typeface="Arial"/>
              <a:ea typeface="ＭＳ Ｐゴシック"/>
              <a:cs typeface="Arial"/>
            </a:endParaRPr>
          </a:p>
          <a:p>
            <a:r>
              <a:rPr lang="de">
                <a:latin typeface="Arial"/>
                <a:ea typeface="ＭＳ Ｐゴシック"/>
                <a:cs typeface="Arial"/>
              </a:rPr>
              <a:t>==&gt; gegebenenfalls drüber rauschen je nachdem in </a:t>
            </a:r>
            <a:r>
              <a:rPr lang="de" err="1">
                <a:latin typeface="Arial"/>
                <a:ea typeface="ＭＳ Ｐゴシック"/>
                <a:cs typeface="Arial"/>
              </a:rPr>
              <a:t>wiefern</a:t>
            </a:r>
            <a:r>
              <a:rPr lang="de">
                <a:latin typeface="Arial"/>
                <a:ea typeface="ＭＳ Ｐゴシック"/>
                <a:cs typeface="Arial"/>
              </a:rPr>
              <a:t> darauf in vergangenen Präsis eingegangen wurde.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5037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483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repräsentiert den eigentlichen Anwendungsfall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1884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Random Search findet die Optima meist nach 40-60 Iterationen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2111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54876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6054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889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37044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71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493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4119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">
                <a:latin typeface="Arial"/>
                <a:ea typeface="ＭＳ Ｐゴシック"/>
                <a:cs typeface="Arial"/>
              </a:rPr>
              <a:t>Ziel ist das Erstellen von Testfunktionen, die eine reale Zielfunktion approximieren und so eine genaue Analyse der </a:t>
            </a:r>
            <a:r>
              <a:rPr lang="de" err="1">
                <a:latin typeface="Arial"/>
                <a:ea typeface="ＭＳ Ｐゴシック"/>
                <a:cs typeface="Arial"/>
              </a:rPr>
              <a:t>Algorithmusleistung</a:t>
            </a:r>
            <a:r>
              <a:rPr lang="de">
                <a:latin typeface="Arial"/>
                <a:ea typeface="ＭＳ Ｐゴシック"/>
                <a:cs typeface="Arial"/>
              </a:rPr>
              <a:t> unter den folgenden Bedingungen ermöglichen: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75503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9304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35078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93373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41471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5383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73543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48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76131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49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69594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50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3187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51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7502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latin typeface="Arial"/>
                <a:ea typeface="ＭＳ Ｐゴシック"/>
                <a:cs typeface="Arial"/>
              </a:rPr>
              <a:t>Daten aus einem realen Problem sammeln und die zu </a:t>
            </a:r>
            <a:r>
              <a:rPr lang="de-DE" err="1">
                <a:latin typeface="Arial"/>
                <a:ea typeface="ＭＳ Ｐゴシック"/>
                <a:cs typeface="Arial"/>
              </a:rPr>
              <a:t>grunde</a:t>
            </a:r>
            <a:r>
              <a:rPr lang="de-DE">
                <a:latin typeface="Arial"/>
                <a:ea typeface="ＭＳ Ｐゴシック"/>
                <a:cs typeface="Arial"/>
              </a:rPr>
              <a:t> liegende </a:t>
            </a:r>
            <a:r>
              <a:rPr lang="de-DE" err="1">
                <a:latin typeface="Arial"/>
                <a:ea typeface="ＭＳ Ｐゴシック"/>
                <a:cs typeface="Arial"/>
              </a:rPr>
              <a:t>Groudtruth</a:t>
            </a:r>
            <a:r>
              <a:rPr lang="de-DE">
                <a:latin typeface="Arial"/>
                <a:ea typeface="ＭＳ Ｐゴシック"/>
                <a:cs typeface="Arial"/>
              </a:rPr>
              <a:t> </a:t>
            </a:r>
            <a:r>
              <a:rPr lang="de-DE" err="1">
                <a:latin typeface="Arial"/>
                <a:ea typeface="ＭＳ Ｐゴシック"/>
                <a:cs typeface="Arial"/>
              </a:rPr>
              <a:t>fukntion</a:t>
            </a:r>
            <a:r>
              <a:rPr lang="de-DE">
                <a:latin typeface="Arial"/>
                <a:ea typeface="ＭＳ Ｐゴシック"/>
                <a:cs typeface="Arial"/>
              </a:rPr>
              <a:t> mit Hilfe von ML approximieren. Dazu wird ein Model gesucht, dass als </a:t>
            </a:r>
            <a:r>
              <a:rPr lang="de-DE" err="1">
                <a:latin typeface="Arial"/>
                <a:ea typeface="ＭＳ Ｐゴシック"/>
                <a:cs typeface="Arial"/>
              </a:rPr>
              <a:t>testfunktion</a:t>
            </a:r>
            <a:r>
              <a:rPr lang="de-DE">
                <a:latin typeface="Arial"/>
                <a:ea typeface="ＭＳ Ｐゴシック"/>
                <a:cs typeface="Arial"/>
              </a:rPr>
              <a:t> basierend auf den gesammelten Daten fungieren kann. Abschließend müssen </a:t>
            </a:r>
            <a:r>
              <a:rPr lang="de-DE" err="1">
                <a:latin typeface="Arial"/>
                <a:ea typeface="ＭＳ Ｐゴシック"/>
                <a:cs typeface="Arial"/>
              </a:rPr>
              <a:t>Evaluationsmetriken</a:t>
            </a:r>
            <a:r>
              <a:rPr lang="de-DE">
                <a:latin typeface="Arial"/>
                <a:ea typeface="ＭＳ Ｐゴシック"/>
                <a:cs typeface="Arial"/>
              </a:rPr>
              <a:t> gefunden werden mit denen die approximierten Funktionen evaluiert werden können.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10753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52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90331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53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50409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54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5860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F01 hat </a:t>
            </a:r>
            <a:r>
              <a:rPr lang="en-US" err="1">
                <a:latin typeface="Calibri"/>
                <a:ea typeface="Calibri"/>
                <a:cs typeface="Calibri"/>
              </a:rPr>
              <a:t>keinerlei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lokale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Strukturen</a:t>
            </a:r>
            <a:r>
              <a:rPr lang="en-US">
                <a:latin typeface="Calibri"/>
                <a:ea typeface="Calibri"/>
                <a:cs typeface="Calibri"/>
              </a:rPr>
              <a:t>, f03  hat </a:t>
            </a:r>
            <a:r>
              <a:rPr lang="en-US" err="1">
                <a:latin typeface="Calibri"/>
                <a:ea typeface="Calibri"/>
                <a:cs typeface="Calibri"/>
              </a:rPr>
              <a:t>schon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lokale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Strukturen</a:t>
            </a:r>
            <a:r>
              <a:rPr lang="en-US">
                <a:latin typeface="Calibri"/>
                <a:ea typeface="Calibri"/>
                <a:cs typeface="Calibri"/>
              </a:rPr>
              <a:t> und f24 hat </a:t>
            </a:r>
            <a:r>
              <a:rPr lang="en-US" err="1">
                <a:latin typeface="Calibri"/>
                <a:ea typeface="Calibri"/>
                <a:cs typeface="Calibri"/>
              </a:rPr>
              <a:t>lokale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strukturen</a:t>
            </a:r>
            <a:r>
              <a:rPr lang="en-US">
                <a:latin typeface="Calibri"/>
                <a:ea typeface="Calibri"/>
                <a:cs typeface="Calibri"/>
              </a:rPr>
              <a:t> und hat </a:t>
            </a:r>
            <a:r>
              <a:rPr lang="en-US" err="1">
                <a:latin typeface="Calibri"/>
                <a:ea typeface="Calibri"/>
                <a:cs typeface="Calibri"/>
              </a:rPr>
              <a:t>zusätzlich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eine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komplexere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globale</a:t>
            </a:r>
            <a:r>
              <a:rPr lang="en-US">
                <a:latin typeface="Calibri"/>
                <a:ea typeface="Calibri"/>
                <a:cs typeface="Calibri"/>
              </a:rPr>
              <a:t> Struktur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71581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58015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645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28043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AFAD-E608-417C-BDAA-587847066D81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6400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3" descr="Streifen_Titelmaster">
            <a:extLst>
              <a:ext uri="{FF2B5EF4-FFF2-40B4-BE49-F238E27FC236}">
                <a16:creationId xmlns:a16="http://schemas.microsoft.com/office/drawing/2014/main" id="{B34F32FE-0C3B-459F-A36B-DA9F22DFAF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28" y="5826443"/>
            <a:ext cx="12204628" cy="10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2" descr="DHBW_d_Stuttgart_Folienmaster_RGB_090615">
            <a:extLst>
              <a:ext uri="{FF2B5EF4-FFF2-40B4-BE49-F238E27FC236}">
                <a16:creationId xmlns:a16="http://schemas.microsoft.com/office/drawing/2014/main" id="{42C3882A-C8D3-41A1-B2D1-0ED30AF2C1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9"/>
          <a:stretch/>
        </p:blipFill>
        <p:spPr bwMode="auto">
          <a:xfrm>
            <a:off x="750279" y="340938"/>
            <a:ext cx="224937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32" name="Rectangle 40"/>
          <p:cNvSpPr>
            <a:spLocks noGrp="1" noChangeArrowheads="1"/>
          </p:cNvSpPr>
          <p:nvPr>
            <p:ph type="subTitle" idx="1"/>
          </p:nvPr>
        </p:nvSpPr>
        <p:spPr>
          <a:xfrm>
            <a:off x="2635739" y="3716338"/>
            <a:ext cx="8915399" cy="1008062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0" indent="0" defTabSz="1125472">
              <a:defRPr sz="1846"/>
            </a:lvl1pPr>
          </a:lstStyle>
          <a:p>
            <a:pPr lvl="0"/>
            <a:r>
              <a:rPr lang="de-DE" noProof="0"/>
              <a:t>Veranstaltung | Datum |</a:t>
            </a:r>
          </a:p>
          <a:p>
            <a:pPr lvl="0"/>
            <a:r>
              <a:rPr lang="de-DE" noProof="0"/>
              <a:t>REDNER | Funktion |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ctrTitle"/>
          </p:nvPr>
        </p:nvSpPr>
        <p:spPr>
          <a:xfrm>
            <a:off x="1197708" y="2133605"/>
            <a:ext cx="103632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4923">
                <a:solidFill>
                  <a:srgbClr val="5C697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2492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8BC44E5-7C57-42CA-9026-81BB05DCBC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BD8840B-20AD-4E08-A639-B8E46A92B69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F4F0FAD0-688E-47D1-8A4A-5669B37804D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724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15754" y="1447800"/>
            <a:ext cx="2625969" cy="46482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37846" y="1447800"/>
            <a:ext cx="7690338" cy="46482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10DCA4-BAA7-4D88-8B79-61F343541F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B61D551-EB69-4155-98A9-1B32FE14C8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2C311086-9E10-4FFC-B8D7-ABBD0876EC5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9166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37FD27-1F36-4EB7-90EF-4C6412BD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BBFDA-280B-4752-896B-5D769950EF13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BB9CFB-2467-4EBB-9A14-4BF872CC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C06071-F9FE-478F-AF44-AAE6E1BC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425981-BD6C-44E0-BA3A-91CCFEC2F4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37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C697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5FA41D-7A3A-42CF-911C-2AA85C166A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975C76B-8275-4B21-AE99-76754096ABD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114F41-184A-4C1A-82A6-86574EB185CD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1215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247" y="4406905"/>
            <a:ext cx="10363200" cy="1362075"/>
          </a:xfr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462"/>
            </a:lvl1pPr>
            <a:lvl2pPr marL="562737" indent="0">
              <a:buNone/>
              <a:defRPr sz="2215"/>
            </a:lvl2pPr>
            <a:lvl3pPr marL="1125472" indent="0">
              <a:buNone/>
              <a:defRPr sz="1969"/>
            </a:lvl3pPr>
            <a:lvl4pPr marL="1688207" indent="0">
              <a:buNone/>
              <a:defRPr sz="1723"/>
            </a:lvl4pPr>
            <a:lvl5pPr marL="2250944" indent="0">
              <a:buNone/>
              <a:defRPr sz="1723"/>
            </a:lvl5pPr>
            <a:lvl6pPr marL="2813679" indent="0">
              <a:buNone/>
              <a:defRPr sz="1723"/>
            </a:lvl6pPr>
            <a:lvl7pPr marL="3376415" indent="0">
              <a:buNone/>
              <a:defRPr sz="1723"/>
            </a:lvl7pPr>
            <a:lvl8pPr marL="3939151" indent="0">
              <a:buNone/>
              <a:defRPr sz="1723"/>
            </a:lvl8pPr>
            <a:lvl9pPr marL="4501886" indent="0">
              <a:buNone/>
              <a:defRPr sz="1723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E7C15E-959D-4588-91F7-284F80A248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BA91601-72FC-4C19-834E-4030969BD8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1E826BA4-10A9-48C8-8A9A-D5F89632A25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196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37846" y="2438400"/>
            <a:ext cx="5158154" cy="3657600"/>
          </a:xfr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3569" y="2438400"/>
            <a:ext cx="5158154" cy="3657600"/>
          </a:xfr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A98080-823C-4A4D-996C-A40490EC14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8C891B-5104-418A-AF7A-425C9B4CDF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68DFE490-00A1-4B4D-A0F2-3CB4A59379A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9897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37" indent="0">
              <a:buNone/>
              <a:defRPr sz="2462" b="1"/>
            </a:lvl2pPr>
            <a:lvl3pPr marL="1125472" indent="0">
              <a:buNone/>
              <a:defRPr sz="2215" b="1"/>
            </a:lvl3pPr>
            <a:lvl4pPr marL="1688207" indent="0">
              <a:buNone/>
              <a:defRPr sz="1969" b="1"/>
            </a:lvl4pPr>
            <a:lvl5pPr marL="2250944" indent="0">
              <a:buNone/>
              <a:defRPr sz="1969" b="1"/>
            </a:lvl5pPr>
            <a:lvl6pPr marL="2813679" indent="0">
              <a:buNone/>
              <a:defRPr sz="1969" b="1"/>
            </a:lvl6pPr>
            <a:lvl7pPr marL="3376415" indent="0">
              <a:buNone/>
              <a:defRPr sz="1969" b="1"/>
            </a:lvl7pPr>
            <a:lvl8pPr marL="3939151" indent="0">
              <a:buNone/>
              <a:defRPr sz="1969" b="1"/>
            </a:lvl8pPr>
            <a:lvl9pPr marL="4501886" indent="0">
              <a:buNone/>
              <a:defRPr sz="1969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695" y="1535113"/>
            <a:ext cx="5388708" cy="639762"/>
          </a:xfrm>
        </p:spPr>
        <p:txBody>
          <a:bodyPr anchor="b"/>
          <a:lstStyle>
            <a:lvl1pPr marL="0" indent="0">
              <a:buNone/>
              <a:defRPr sz="2954" b="1"/>
            </a:lvl1pPr>
            <a:lvl2pPr marL="562737" indent="0">
              <a:buNone/>
              <a:defRPr sz="2462" b="1"/>
            </a:lvl2pPr>
            <a:lvl3pPr marL="1125472" indent="0">
              <a:buNone/>
              <a:defRPr sz="2215" b="1"/>
            </a:lvl3pPr>
            <a:lvl4pPr marL="1688207" indent="0">
              <a:buNone/>
              <a:defRPr sz="1969" b="1"/>
            </a:lvl4pPr>
            <a:lvl5pPr marL="2250944" indent="0">
              <a:buNone/>
              <a:defRPr sz="1969" b="1"/>
            </a:lvl5pPr>
            <a:lvl6pPr marL="2813679" indent="0">
              <a:buNone/>
              <a:defRPr sz="1969" b="1"/>
            </a:lvl6pPr>
            <a:lvl7pPr marL="3376415" indent="0">
              <a:buNone/>
              <a:defRPr sz="1969" b="1"/>
            </a:lvl7pPr>
            <a:lvl8pPr marL="3939151" indent="0">
              <a:buNone/>
              <a:defRPr sz="1969" b="1"/>
            </a:lvl8pPr>
            <a:lvl9pPr marL="4501886" indent="0">
              <a:buNone/>
              <a:defRPr sz="1969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695" y="2174875"/>
            <a:ext cx="5388708" cy="3951288"/>
          </a:xfr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714CC14-97CD-4712-A4C1-C1A546F358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2AD9393-7100-4808-BD27-54DE72F72C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2392579-9ACC-46CD-80DE-AEE4F724E66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3163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5EFC798-06EA-498D-83B3-9056FEECDB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52BBCA4-0129-4C7B-A6B8-7476927044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1F7CC641-CE42-440D-99E5-BB9917A9DB2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3135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B980969-6F04-4553-A3C5-B15855D360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21FBD14-D36D-47B4-ADC6-B8C89F2F09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D3D1B83B-E033-4561-9C45-7F857A11B8B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44491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/>
          <a:lstStyle>
            <a:lvl1pPr algn="l">
              <a:defRPr sz="2462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7386" y="273055"/>
            <a:ext cx="6815015" cy="5853113"/>
          </a:xfr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723"/>
            </a:lvl1pPr>
            <a:lvl2pPr marL="562737" indent="0">
              <a:buNone/>
              <a:defRPr sz="1477"/>
            </a:lvl2pPr>
            <a:lvl3pPr marL="1125472" indent="0">
              <a:buNone/>
              <a:defRPr sz="1231"/>
            </a:lvl3pPr>
            <a:lvl4pPr marL="1688207" indent="0">
              <a:buNone/>
              <a:defRPr sz="1108"/>
            </a:lvl4pPr>
            <a:lvl5pPr marL="2250944" indent="0">
              <a:buNone/>
              <a:defRPr sz="1108"/>
            </a:lvl5pPr>
            <a:lvl6pPr marL="2813679" indent="0">
              <a:buNone/>
              <a:defRPr sz="1108"/>
            </a:lvl6pPr>
            <a:lvl7pPr marL="3376415" indent="0">
              <a:buNone/>
              <a:defRPr sz="1108"/>
            </a:lvl7pPr>
            <a:lvl8pPr marL="3939151" indent="0">
              <a:buNone/>
              <a:defRPr sz="1108"/>
            </a:lvl8pPr>
            <a:lvl9pPr marL="4501886" indent="0">
              <a:buNone/>
              <a:defRPr sz="1108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F89036-19AF-4AF9-AE8C-9EC775F4B9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5682C92-7C05-4F4D-90AD-CE0C609E03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3E02F80A-71E5-486A-BFC6-3723DD07BCC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746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/>
          <a:lstStyle>
            <a:lvl1pPr algn="l">
              <a:defRPr sz="2462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939"/>
            </a:lvl1pPr>
            <a:lvl2pPr marL="562737" indent="0">
              <a:buNone/>
              <a:defRPr sz="3446"/>
            </a:lvl2pPr>
            <a:lvl3pPr marL="1125472" indent="0">
              <a:buNone/>
              <a:defRPr sz="2954"/>
            </a:lvl3pPr>
            <a:lvl4pPr marL="1688207" indent="0">
              <a:buNone/>
              <a:defRPr sz="2462"/>
            </a:lvl4pPr>
            <a:lvl5pPr marL="2250944" indent="0">
              <a:buNone/>
              <a:defRPr sz="2462"/>
            </a:lvl5pPr>
            <a:lvl6pPr marL="2813679" indent="0">
              <a:buNone/>
              <a:defRPr sz="2462"/>
            </a:lvl6pPr>
            <a:lvl7pPr marL="3376415" indent="0">
              <a:buNone/>
              <a:defRPr sz="2462"/>
            </a:lvl7pPr>
            <a:lvl8pPr marL="3939151" indent="0">
              <a:buNone/>
              <a:defRPr sz="2462"/>
            </a:lvl8pPr>
            <a:lvl9pPr marL="4501886" indent="0">
              <a:buNone/>
              <a:defRPr sz="2462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723"/>
            </a:lvl1pPr>
            <a:lvl2pPr marL="562737" indent="0">
              <a:buNone/>
              <a:defRPr sz="1477"/>
            </a:lvl2pPr>
            <a:lvl3pPr marL="1125472" indent="0">
              <a:buNone/>
              <a:defRPr sz="1231"/>
            </a:lvl3pPr>
            <a:lvl4pPr marL="1688207" indent="0">
              <a:buNone/>
              <a:defRPr sz="1108"/>
            </a:lvl4pPr>
            <a:lvl5pPr marL="2250944" indent="0">
              <a:buNone/>
              <a:defRPr sz="1108"/>
            </a:lvl5pPr>
            <a:lvl6pPr marL="2813679" indent="0">
              <a:buNone/>
              <a:defRPr sz="1108"/>
            </a:lvl6pPr>
            <a:lvl7pPr marL="3376415" indent="0">
              <a:buNone/>
              <a:defRPr sz="1108"/>
            </a:lvl7pPr>
            <a:lvl8pPr marL="3939151" indent="0">
              <a:buNone/>
              <a:defRPr sz="1108"/>
            </a:lvl8pPr>
            <a:lvl9pPr marL="4501886" indent="0">
              <a:buNone/>
              <a:defRPr sz="1108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F80F0-20A4-4066-A6FF-6C8C592ABD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65B994-6BF8-48ED-96F4-BBE9E1E227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C60D12E8-647A-4A43-BF95-D44AB35E942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0824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005BA97-542B-43E0-BC26-A04BFCA27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7846" y="144780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8AA1EC1-8446-4111-8A34-FF9D5CDC1C1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08834" y="412750"/>
            <a:ext cx="2426677" cy="20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1123519" eaLnBrk="0" hangingPunct="0">
              <a:spcBef>
                <a:spcPct val="0"/>
              </a:spcBef>
              <a:defRPr sz="1477">
                <a:solidFill>
                  <a:srgbClr val="5C697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DE" sz="1723"/>
              <a:t>08.09.2023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81D8D6F-9D2B-43FA-AF8F-F74FCB6502A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0095" y="6297613"/>
            <a:ext cx="11254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1123519" eaLnBrk="0" hangingPunct="0">
              <a:spcBef>
                <a:spcPct val="0"/>
              </a:spcBef>
              <a:defRPr sz="1477">
                <a:solidFill>
                  <a:srgbClr val="5C6971"/>
                </a:solidFill>
              </a:defRPr>
            </a:lvl1pPr>
          </a:lstStyle>
          <a:p>
            <a:fld id="{59856ADF-979F-444C-949E-D3B5B1A6841E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sp>
        <p:nvSpPr>
          <p:cNvPr id="1029" name="Line 17">
            <a:extLst>
              <a:ext uri="{FF2B5EF4-FFF2-40B4-BE49-F238E27FC236}">
                <a16:creationId xmlns:a16="http://schemas.microsoft.com/office/drawing/2014/main" id="{8B928996-073C-44DB-8922-038E2578C43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783015" y="685800"/>
            <a:ext cx="6658708" cy="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" name="Line 23">
            <a:extLst>
              <a:ext uri="{FF2B5EF4-FFF2-40B4-BE49-F238E27FC236}">
                <a16:creationId xmlns:a16="http://schemas.microsoft.com/office/drawing/2014/main" id="{E2E4BFC1-F7C2-4A3A-8094-A09750D423E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50277" y="6248400"/>
            <a:ext cx="10691446" cy="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031" name="Picture 50" descr="DHBW_d_Stuttgart_Folienmaster_RGB_090615">
            <a:extLst>
              <a:ext uri="{FF2B5EF4-FFF2-40B4-BE49-F238E27FC236}">
                <a16:creationId xmlns:a16="http://schemas.microsoft.com/office/drawing/2014/main" id="{B885F2EA-DC57-4889-8637-20F2A899EE1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477"/>
          <a:stretch/>
        </p:blipFill>
        <p:spPr bwMode="auto">
          <a:xfrm>
            <a:off x="750278" y="321513"/>
            <a:ext cx="1435511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56">
            <a:extLst>
              <a:ext uri="{FF2B5EF4-FFF2-40B4-BE49-F238E27FC236}">
                <a16:creationId xmlns:a16="http://schemas.microsoft.com/office/drawing/2014/main" id="{E939D94E-5D8B-4E3D-B7C1-040BE6ECA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7846" y="2438400"/>
            <a:ext cx="1050387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/>
  <p:txStyles>
    <p:titleStyle>
      <a:lvl1pPr algn="l" defTabSz="1123519" rtl="0" eaLnBrk="0" fontAlgn="base" hangingPunct="0">
        <a:spcBef>
          <a:spcPct val="0"/>
        </a:spcBef>
        <a:spcAft>
          <a:spcPct val="0"/>
        </a:spcAft>
        <a:defRPr sz="2708">
          <a:solidFill>
            <a:srgbClr val="E2001A"/>
          </a:solidFill>
          <a:latin typeface="+mj-lt"/>
          <a:ea typeface="+mj-ea"/>
          <a:cs typeface="+mj-cs"/>
        </a:defRPr>
      </a:lvl1pPr>
      <a:lvl2pPr algn="l" defTabSz="1123519" rtl="0" eaLnBrk="0" fontAlgn="base" hangingPunct="0">
        <a:spcBef>
          <a:spcPct val="0"/>
        </a:spcBef>
        <a:spcAft>
          <a:spcPct val="0"/>
        </a:spcAft>
        <a:defRPr sz="2708">
          <a:solidFill>
            <a:srgbClr val="E2001A"/>
          </a:solidFill>
          <a:latin typeface="Arial" charset="0"/>
          <a:ea typeface="ＭＳ Ｐゴシック" pitchFamily="34" charset="-128"/>
        </a:defRPr>
      </a:lvl2pPr>
      <a:lvl3pPr algn="l" defTabSz="1123519" rtl="0" eaLnBrk="0" fontAlgn="base" hangingPunct="0">
        <a:spcBef>
          <a:spcPct val="0"/>
        </a:spcBef>
        <a:spcAft>
          <a:spcPct val="0"/>
        </a:spcAft>
        <a:defRPr sz="2708">
          <a:solidFill>
            <a:srgbClr val="E2001A"/>
          </a:solidFill>
          <a:latin typeface="Arial" charset="0"/>
          <a:ea typeface="ＭＳ Ｐゴシック" pitchFamily="34" charset="-128"/>
        </a:defRPr>
      </a:lvl3pPr>
      <a:lvl4pPr algn="l" defTabSz="1123519" rtl="0" eaLnBrk="0" fontAlgn="base" hangingPunct="0">
        <a:spcBef>
          <a:spcPct val="0"/>
        </a:spcBef>
        <a:spcAft>
          <a:spcPct val="0"/>
        </a:spcAft>
        <a:defRPr sz="2708">
          <a:solidFill>
            <a:srgbClr val="E2001A"/>
          </a:solidFill>
          <a:latin typeface="Arial" charset="0"/>
          <a:ea typeface="ＭＳ Ｐゴシック" pitchFamily="34" charset="-128"/>
        </a:defRPr>
      </a:lvl4pPr>
      <a:lvl5pPr algn="l" defTabSz="1123519" rtl="0" eaLnBrk="0" fontAlgn="base" hangingPunct="0">
        <a:spcBef>
          <a:spcPct val="0"/>
        </a:spcBef>
        <a:spcAft>
          <a:spcPct val="0"/>
        </a:spcAft>
        <a:defRPr sz="2708">
          <a:solidFill>
            <a:srgbClr val="E2001A"/>
          </a:solidFill>
          <a:latin typeface="Arial" charset="0"/>
          <a:ea typeface="ＭＳ Ｐゴシック" pitchFamily="34" charset="-128"/>
        </a:defRPr>
      </a:lvl5pPr>
      <a:lvl6pPr marL="562737" algn="l" defTabSz="1123519" rtl="0" fontAlgn="base">
        <a:spcBef>
          <a:spcPct val="0"/>
        </a:spcBef>
        <a:spcAft>
          <a:spcPct val="0"/>
        </a:spcAft>
        <a:defRPr sz="2708">
          <a:solidFill>
            <a:srgbClr val="E2001A"/>
          </a:solidFill>
          <a:latin typeface="Arial" charset="0"/>
          <a:ea typeface="ＭＳ Ｐゴシック" pitchFamily="34" charset="-128"/>
        </a:defRPr>
      </a:lvl6pPr>
      <a:lvl7pPr marL="1125472" algn="l" defTabSz="1123519" rtl="0" fontAlgn="base">
        <a:spcBef>
          <a:spcPct val="0"/>
        </a:spcBef>
        <a:spcAft>
          <a:spcPct val="0"/>
        </a:spcAft>
        <a:defRPr sz="2708">
          <a:solidFill>
            <a:srgbClr val="E2001A"/>
          </a:solidFill>
          <a:latin typeface="Arial" charset="0"/>
          <a:ea typeface="ＭＳ Ｐゴシック" pitchFamily="34" charset="-128"/>
        </a:defRPr>
      </a:lvl7pPr>
      <a:lvl8pPr marL="1688207" algn="l" defTabSz="1123519" rtl="0" fontAlgn="base">
        <a:spcBef>
          <a:spcPct val="0"/>
        </a:spcBef>
        <a:spcAft>
          <a:spcPct val="0"/>
        </a:spcAft>
        <a:defRPr sz="2708">
          <a:solidFill>
            <a:srgbClr val="E2001A"/>
          </a:solidFill>
          <a:latin typeface="Arial" charset="0"/>
          <a:ea typeface="ＭＳ Ｐゴシック" pitchFamily="34" charset="-128"/>
        </a:defRPr>
      </a:lvl8pPr>
      <a:lvl9pPr marL="2250944" algn="l" defTabSz="1123519" rtl="0" fontAlgn="base">
        <a:spcBef>
          <a:spcPct val="0"/>
        </a:spcBef>
        <a:spcAft>
          <a:spcPct val="0"/>
        </a:spcAft>
        <a:defRPr sz="2708">
          <a:solidFill>
            <a:srgbClr val="E2001A"/>
          </a:solidFill>
          <a:latin typeface="Arial" charset="0"/>
          <a:ea typeface="ＭＳ Ｐゴシック" pitchFamily="34" charset="-128"/>
        </a:defRPr>
      </a:lvl9pPr>
    </p:titleStyle>
    <p:bodyStyle>
      <a:lvl1pPr marL="422051" indent="-422051" algn="l" defTabSz="1123519" rtl="0" eaLnBrk="0" fontAlgn="base" hangingPunct="0">
        <a:spcBef>
          <a:spcPct val="20000"/>
        </a:spcBef>
        <a:spcAft>
          <a:spcPct val="0"/>
        </a:spcAft>
        <a:defRPr>
          <a:solidFill>
            <a:srgbClr val="5C6971"/>
          </a:solidFill>
          <a:latin typeface="+mn-lt"/>
          <a:ea typeface="+mn-ea"/>
          <a:cs typeface="+mn-cs"/>
        </a:defRPr>
      </a:lvl1pPr>
      <a:lvl2pPr marL="912493" indent="-349756" algn="l" defTabSz="1123519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5C6971"/>
          </a:solidFill>
          <a:latin typeface="+mn-lt"/>
          <a:ea typeface="+mn-ea"/>
        </a:defRPr>
      </a:lvl2pPr>
      <a:lvl3pPr marL="1406839" indent="-283322" algn="l" defTabSz="112351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>
          <a:solidFill>
            <a:srgbClr val="5C6971"/>
          </a:solidFill>
          <a:latin typeface="+mn-lt"/>
          <a:ea typeface="+mn-ea"/>
        </a:defRPr>
      </a:lvl3pPr>
      <a:lvl4pPr marL="1922681" indent="-281368" algn="l" defTabSz="1123519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5C6971"/>
          </a:solidFill>
          <a:latin typeface="+mn-lt"/>
          <a:ea typeface="+mn-ea"/>
        </a:defRPr>
      </a:lvl4pPr>
      <a:lvl5pPr marL="2438523" indent="-281368" algn="l" defTabSz="1123519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5C6971"/>
          </a:solidFill>
          <a:latin typeface="+mn-lt"/>
          <a:ea typeface="+mn-ea"/>
        </a:defRPr>
      </a:lvl5pPr>
      <a:lvl6pPr marL="3001258" indent="-281368" algn="l" defTabSz="1123519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3563993" indent="-281368" algn="l" defTabSz="1123519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4126730" indent="-281368" algn="l" defTabSz="1123519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4689465" indent="-281368" algn="l" defTabSz="1123519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3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72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20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944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79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415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151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886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A7F4E99-6384-4051-A350-892D950A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9BA4F0-E749-4CE4-8CD2-7A794C9E2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4786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4DE6DA30-D41B-4C8F-BC62-B30F5B06B7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03203" y="2132856"/>
            <a:ext cx="7629101" cy="1470025"/>
          </a:xfrm>
        </p:spPr>
        <p:txBody>
          <a:bodyPr/>
          <a:lstStyle/>
          <a:p>
            <a:pPr eaLnBrk="1" hangingPunct="1"/>
            <a:r>
              <a:rPr lang="de-DE" altLang="de-DE" sz="3200" b="1"/>
              <a:t>MACHINE LEARNING PROJECT</a:t>
            </a:r>
            <a:br>
              <a:rPr lang="de-DE" altLang="de-DE"/>
            </a:br>
            <a:r>
              <a:rPr lang="en-US" altLang="de-DE" sz="2215"/>
              <a:t>Leveraging Gradients for </a:t>
            </a:r>
            <a:r>
              <a:rPr lang="en-US" altLang="de-DE" sz="2215" err="1"/>
              <a:t>Testfunction</a:t>
            </a:r>
            <a:r>
              <a:rPr lang="en-US" altLang="de-DE" sz="2215"/>
              <a:t> Simulation with Support Vector Machines and Neural Networks</a:t>
            </a:r>
            <a:endParaRPr lang="de-DE" altLang="de-DE"/>
          </a:p>
        </p:txBody>
      </p:sp>
      <p:sp>
        <p:nvSpPr>
          <p:cNvPr id="3075" name="Rectangle 5">
            <a:extLst>
              <a:ext uri="{FF2B5EF4-FFF2-40B4-BE49-F238E27FC236}">
                <a16:creationId xmlns:a16="http://schemas.microsoft.com/office/drawing/2014/main" id="{05A48013-A7D1-4A40-8B26-5B65243E55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03203" y="4149080"/>
            <a:ext cx="8915399" cy="1008062"/>
          </a:xfrm>
        </p:spPr>
        <p:txBody>
          <a:bodyPr/>
          <a:lstStyle/>
          <a:p>
            <a:pPr eaLnBrk="1" hangingPunct="1"/>
            <a:r>
              <a:rPr lang="de-DE" altLang="de-DE" err="1"/>
              <a:t>Advanced</a:t>
            </a:r>
            <a:r>
              <a:rPr lang="de-DE" altLang="de-DE"/>
              <a:t> Machine Learning | 08.09.2023 | WWIDS120</a:t>
            </a:r>
          </a:p>
          <a:p>
            <a:pPr eaLnBrk="1" hangingPunct="1"/>
            <a:r>
              <a:rPr lang="de-DE" altLang="de-DE"/>
              <a:t>Timo Heiß, Nick Hillebrand, Pascal Knoll, Moritz Schlager, Tom Zehle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B73A605-0AF9-E9E6-5842-23A58AB8DBF1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86998-FA18-3F53-0919-619CF7766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7" y="735280"/>
            <a:ext cx="11117435" cy="838200"/>
          </a:xfrm>
        </p:spPr>
        <p:txBody>
          <a:bodyPr/>
          <a:lstStyle/>
          <a:p>
            <a:r>
              <a:rPr lang="de-DE" sz="2700" b="1"/>
              <a:t>2.3 Sampling </a:t>
            </a:r>
            <a:r>
              <a:rPr lang="de-DE" sz="2700" b="1" err="1"/>
              <a:t>Strategy</a:t>
            </a:r>
            <a:endParaRPr lang="de-DE" sz="2700" b="1">
              <a:cs typeface="Arial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080D5-B71A-6CA2-7E6F-633C8FC41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2E6030-E9D6-B2D0-E371-2AD7D26A3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/>
              <a:pPr/>
              <a:t>10</a:t>
            </a:fld>
            <a:endParaRPr lang="de-DE" alt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7F645EC-1724-301E-F191-D53A161E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47" y="1646712"/>
            <a:ext cx="10503877" cy="838200"/>
          </a:xfrm>
        </p:spPr>
        <p:txBody>
          <a:bodyPr/>
          <a:lstStyle/>
          <a:p>
            <a:pPr marL="421640" indent="-421640">
              <a:buFont typeface="Wingdings" panose="05000000000000000000" pitchFamily="2" charset="2"/>
              <a:buChar char="§"/>
            </a:pPr>
            <a:r>
              <a:rPr lang="de-DE" sz="2000" kern="1200" err="1">
                <a:cs typeface="Arial"/>
              </a:rPr>
              <a:t>Considering</a:t>
            </a:r>
            <a:r>
              <a:rPr lang="de-DE" sz="2000" kern="1200">
                <a:cs typeface="Arial"/>
              </a:rPr>
              <a:t> </a:t>
            </a:r>
            <a:r>
              <a:rPr lang="de-DE" sz="2000" b="1" kern="1200">
                <a:cs typeface="Arial"/>
              </a:rPr>
              <a:t>Random Sampling</a:t>
            </a:r>
            <a:r>
              <a:rPr lang="de-DE" sz="2000" kern="1200">
                <a:cs typeface="Arial"/>
              </a:rPr>
              <a:t> and </a:t>
            </a:r>
            <a:r>
              <a:rPr lang="de-DE" sz="2000" b="1" kern="1200" err="1">
                <a:cs typeface="Arial"/>
              </a:rPr>
              <a:t>Particle</a:t>
            </a:r>
            <a:r>
              <a:rPr lang="de-DE" sz="2000" b="1" kern="1200">
                <a:cs typeface="Arial"/>
              </a:rPr>
              <a:t> Swarm Optimization </a:t>
            </a:r>
            <a:r>
              <a:rPr lang="de-DE" sz="2000" kern="1200" err="1">
                <a:cs typeface="Arial"/>
              </a:rPr>
              <a:t>as</a:t>
            </a:r>
            <a:r>
              <a:rPr lang="de-DE" sz="2000" kern="1200">
                <a:cs typeface="Arial"/>
              </a:rPr>
              <a:t> </a:t>
            </a:r>
            <a:r>
              <a:rPr lang="de-DE" sz="2000" kern="1200" err="1">
                <a:cs typeface="Arial"/>
              </a:rPr>
              <a:t>sampler</a:t>
            </a:r>
            <a:endParaRPr lang="de-DE" sz="2000" kern="1200">
              <a:cs typeface="Arial"/>
            </a:endParaRPr>
          </a:p>
          <a:p>
            <a:pPr marL="421640" indent="-421640">
              <a:buFont typeface="Wingdings" panose="05000000000000000000" pitchFamily="2" charset="2"/>
              <a:buChar char="§"/>
            </a:pPr>
            <a:r>
              <a:rPr lang="de-DE" sz="2000" kern="1200">
                <a:cs typeface="Arial"/>
              </a:rPr>
              <a:t>Draw 1000 </a:t>
            </a:r>
            <a:r>
              <a:rPr lang="de-DE" sz="2000" kern="1200" err="1">
                <a:cs typeface="Arial"/>
              </a:rPr>
              <a:t>samples</a:t>
            </a:r>
            <a:r>
              <a:rPr lang="de-DE" sz="2000" kern="1200">
                <a:cs typeface="Arial"/>
              </a:rPr>
              <a:t> (</a:t>
            </a:r>
            <a:r>
              <a:rPr lang="de-DE" sz="2000" kern="1200" err="1">
                <a:cs typeface="Arial"/>
              </a:rPr>
              <a:t>good</a:t>
            </a:r>
            <a:r>
              <a:rPr lang="de-DE" sz="2000" kern="1200">
                <a:cs typeface="Arial"/>
              </a:rPr>
              <a:t> trade-off </a:t>
            </a:r>
            <a:r>
              <a:rPr lang="de-DE" sz="2000" kern="1200" err="1">
                <a:cs typeface="Arial"/>
              </a:rPr>
              <a:t>between</a:t>
            </a:r>
            <a:r>
              <a:rPr lang="de-DE" sz="2000" kern="1200">
                <a:cs typeface="Arial"/>
              </a:rPr>
              <a:t> </a:t>
            </a:r>
            <a:r>
              <a:rPr lang="de-DE" sz="2000" kern="1200" err="1">
                <a:cs typeface="Arial"/>
              </a:rPr>
              <a:t>cost</a:t>
            </a:r>
            <a:r>
              <a:rPr lang="de-DE" sz="2000" kern="1200">
                <a:cs typeface="Arial"/>
              </a:rPr>
              <a:t> and </a:t>
            </a:r>
            <a:r>
              <a:rPr lang="de-DE" sz="2000" kern="1200" err="1">
                <a:cs typeface="Arial"/>
              </a:rPr>
              <a:t>information</a:t>
            </a:r>
            <a:r>
              <a:rPr lang="de-DE" sz="2000" kern="1200">
                <a:cs typeface="Arial"/>
              </a:rPr>
              <a:t>)</a:t>
            </a:r>
          </a:p>
        </p:txBody>
      </p:sp>
      <p:pic>
        <p:nvPicPr>
          <p:cNvPr id="3" name="Grafik 2" descr="Ein Bild, das Farbigkeit, Screenshot, Text, Astronomie enthält.&#10;&#10;Beschreibung automatisch generiert.">
            <a:extLst>
              <a:ext uri="{FF2B5EF4-FFF2-40B4-BE49-F238E27FC236}">
                <a16:creationId xmlns:a16="http://schemas.microsoft.com/office/drawing/2014/main" id="{944E270E-49EC-6D7D-195F-299C5265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" y="2437241"/>
            <a:ext cx="6088083" cy="2696548"/>
          </a:xfrm>
          <a:prstGeom prst="rect">
            <a:avLst/>
          </a:prstGeom>
        </p:spPr>
      </p:pic>
      <p:pic>
        <p:nvPicPr>
          <p:cNvPr id="6" name="Grafik 5" descr="Ein Bild, das Text, Farbigkeit, Screenshot, Universum enthält.&#10;&#10;Beschreibung automatisch generiert.">
            <a:extLst>
              <a:ext uri="{FF2B5EF4-FFF2-40B4-BE49-F238E27FC236}">
                <a16:creationId xmlns:a16="http://schemas.microsoft.com/office/drawing/2014/main" id="{CDBF9750-959C-190E-454F-389CFE93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68" y="2484912"/>
            <a:ext cx="6008915" cy="2588986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9C85D03-69CF-AD72-220F-DCCF202B8364}"/>
              </a:ext>
            </a:extLst>
          </p:cNvPr>
          <p:cNvCxnSpPr/>
          <p:nvPr/>
        </p:nvCxnSpPr>
        <p:spPr bwMode="auto">
          <a:xfrm>
            <a:off x="5638800" y="2971799"/>
            <a:ext cx="914400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9BFF00A-C20D-B027-50D6-7EBEF729BC10}"/>
              </a:ext>
            </a:extLst>
          </p:cNvPr>
          <p:cNvSpPr txBox="1"/>
          <p:nvPr/>
        </p:nvSpPr>
        <p:spPr>
          <a:xfrm>
            <a:off x="680546" y="5176962"/>
            <a:ext cx="10854964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1640" indent="-421640"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de-DE" sz="1800" b="1" kern="1200" err="1">
                <a:solidFill>
                  <a:srgbClr val="E2001A"/>
                </a:solidFill>
                <a:cs typeface="Arial"/>
              </a:rPr>
              <a:t>Conclusion</a:t>
            </a:r>
            <a:r>
              <a:rPr lang="de-DE" sz="1800" kern="1200">
                <a:solidFill>
                  <a:srgbClr val="E2001A"/>
                </a:solidFill>
                <a:cs typeface="Arial"/>
              </a:rPr>
              <a:t>: PSO </a:t>
            </a:r>
            <a:r>
              <a:rPr lang="de-DE" err="1">
                <a:solidFill>
                  <a:srgbClr val="E2001A"/>
                </a:solidFill>
                <a:cs typeface="Arial"/>
              </a:rPr>
              <a:t>p</a:t>
            </a:r>
            <a:r>
              <a:rPr lang="de-DE" sz="1800" kern="1200" err="1">
                <a:solidFill>
                  <a:srgbClr val="E2001A"/>
                </a:solidFill>
                <a:cs typeface="Arial"/>
              </a:rPr>
              <a:t>arametrization</a:t>
            </a:r>
            <a:r>
              <a:rPr lang="de-DE" sz="1800" kern="1200">
                <a:solidFill>
                  <a:srgbClr val="E2001A"/>
                </a:solidFill>
                <a:cs typeface="Arial"/>
              </a:rPr>
              <a:t> </a:t>
            </a:r>
            <a:r>
              <a:rPr lang="de-DE" sz="1800" kern="1200" err="1">
                <a:solidFill>
                  <a:srgbClr val="E2001A"/>
                </a:solidFill>
                <a:cs typeface="Arial"/>
              </a:rPr>
              <a:t>is</a:t>
            </a:r>
            <a:r>
              <a:rPr lang="de-DE" sz="1800" kern="1200">
                <a:solidFill>
                  <a:srgbClr val="E2001A"/>
                </a:solidFill>
                <a:cs typeface="Arial"/>
              </a:rPr>
              <a:t> </a:t>
            </a:r>
            <a:r>
              <a:rPr lang="de-DE" sz="1800" kern="1200" err="1">
                <a:solidFill>
                  <a:srgbClr val="E2001A"/>
                </a:solidFill>
                <a:cs typeface="Arial"/>
              </a:rPr>
              <a:t>difficult</a:t>
            </a:r>
            <a:r>
              <a:rPr lang="de-DE" sz="1800" kern="1200">
                <a:solidFill>
                  <a:srgbClr val="E2001A"/>
                </a:solidFill>
                <a:cs typeface="Arial"/>
              </a:rPr>
              <a:t> such </a:t>
            </a:r>
            <a:r>
              <a:rPr lang="de-DE" sz="1800" kern="1200" err="1">
                <a:solidFill>
                  <a:srgbClr val="E2001A"/>
                </a:solidFill>
                <a:cs typeface="Arial"/>
              </a:rPr>
              <a:t>that</a:t>
            </a:r>
            <a:r>
              <a:rPr lang="de-DE" sz="1800" kern="1200">
                <a:solidFill>
                  <a:srgbClr val="E2001A"/>
                </a:solidFill>
                <a:cs typeface="Arial"/>
              </a:rPr>
              <a:t> </a:t>
            </a:r>
            <a:r>
              <a:rPr lang="de-DE" sz="1800" kern="1200" err="1">
                <a:solidFill>
                  <a:srgbClr val="E2001A"/>
                </a:solidFill>
                <a:cs typeface="Arial"/>
              </a:rPr>
              <a:t>the</a:t>
            </a:r>
            <a:r>
              <a:rPr lang="de-DE" sz="1800" kern="1200">
                <a:solidFill>
                  <a:srgbClr val="E2001A"/>
                </a:solidFill>
                <a:cs typeface="Arial"/>
              </a:rPr>
              <a:t> </a:t>
            </a:r>
            <a:r>
              <a:rPr lang="de-DE" sz="1800" kern="1200" err="1">
                <a:solidFill>
                  <a:srgbClr val="E2001A"/>
                </a:solidFill>
                <a:cs typeface="Arial"/>
              </a:rPr>
              <a:t>entire</a:t>
            </a:r>
            <a:r>
              <a:rPr lang="de-DE" sz="1800" kern="1200">
                <a:solidFill>
                  <a:srgbClr val="E2001A"/>
                </a:solidFill>
                <a:cs typeface="Arial"/>
              </a:rPr>
              <a:t> </a:t>
            </a:r>
            <a:r>
              <a:rPr lang="de-DE" sz="1800" kern="1200" err="1">
                <a:solidFill>
                  <a:srgbClr val="E2001A"/>
                </a:solidFill>
                <a:cs typeface="Arial"/>
              </a:rPr>
              <a:t>se</a:t>
            </a:r>
            <a:r>
              <a:rPr lang="de-DE" err="1">
                <a:solidFill>
                  <a:srgbClr val="E2001A"/>
                </a:solidFill>
                <a:cs typeface="Arial"/>
              </a:rPr>
              <a:t>arch</a:t>
            </a:r>
            <a:r>
              <a:rPr lang="de-DE">
                <a:solidFill>
                  <a:srgbClr val="E2001A"/>
                </a:solidFill>
                <a:cs typeface="Arial"/>
              </a:rPr>
              <a:t> </a:t>
            </a:r>
            <a:r>
              <a:rPr lang="de-DE" err="1">
                <a:solidFill>
                  <a:srgbClr val="E2001A"/>
                </a:solidFill>
                <a:cs typeface="Arial"/>
              </a:rPr>
              <a:t>space</a:t>
            </a:r>
            <a:r>
              <a:rPr lang="de-DE">
                <a:solidFill>
                  <a:srgbClr val="E2001A"/>
                </a:solidFill>
                <a:cs typeface="Arial"/>
              </a:rPr>
              <a:t> </a:t>
            </a:r>
            <a:r>
              <a:rPr lang="de-DE" err="1">
                <a:solidFill>
                  <a:srgbClr val="E2001A"/>
                </a:solidFill>
                <a:cs typeface="Arial"/>
              </a:rPr>
              <a:t>is</a:t>
            </a:r>
            <a:r>
              <a:rPr lang="de-DE">
                <a:solidFill>
                  <a:srgbClr val="E2001A"/>
                </a:solidFill>
                <a:cs typeface="Arial"/>
              </a:rPr>
              <a:t> </a:t>
            </a:r>
            <a:r>
              <a:rPr lang="de-DE" err="1">
                <a:solidFill>
                  <a:srgbClr val="E2001A"/>
                </a:solidFill>
                <a:cs typeface="Arial"/>
              </a:rPr>
              <a:t>covered</a:t>
            </a:r>
            <a:r>
              <a:rPr lang="de-DE">
                <a:solidFill>
                  <a:srgbClr val="E2001A"/>
                </a:solidFill>
                <a:cs typeface="Arial"/>
              </a:rPr>
              <a:t> sufficiently</a:t>
            </a:r>
          </a:p>
          <a:p>
            <a:pPr marL="421640" indent="-421640"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de-DE" sz="1800" kern="1200">
                <a:solidFill>
                  <a:srgbClr val="E2001A"/>
                </a:solidFill>
                <a:cs typeface="Arial"/>
              </a:rPr>
              <a:t>Random Sampling </a:t>
            </a:r>
            <a:r>
              <a:rPr lang="de-DE" err="1">
                <a:solidFill>
                  <a:srgbClr val="E2001A"/>
                </a:solidFill>
                <a:cs typeface="Arial"/>
              </a:rPr>
              <a:t>is</a:t>
            </a:r>
            <a:r>
              <a:rPr lang="de-DE">
                <a:solidFill>
                  <a:srgbClr val="E2001A"/>
                </a:solidFill>
                <a:cs typeface="Arial"/>
              </a:rPr>
              <a:t> </a:t>
            </a:r>
            <a:r>
              <a:rPr lang="de-DE" err="1">
                <a:solidFill>
                  <a:srgbClr val="E2001A"/>
                </a:solidFill>
                <a:cs typeface="Arial"/>
              </a:rPr>
              <a:t>chosen</a:t>
            </a:r>
            <a:r>
              <a:rPr lang="de-DE">
                <a:solidFill>
                  <a:srgbClr val="E2001A"/>
                </a:solidFill>
                <a:cs typeface="Arial"/>
              </a:rPr>
              <a:t> </a:t>
            </a:r>
            <a:r>
              <a:rPr lang="de-DE" err="1">
                <a:solidFill>
                  <a:srgbClr val="E2001A"/>
                </a:solidFill>
                <a:cs typeface="Arial"/>
              </a:rPr>
              <a:t>for</a:t>
            </a:r>
            <a:r>
              <a:rPr lang="de-DE">
                <a:solidFill>
                  <a:srgbClr val="E2001A"/>
                </a:solidFill>
                <a:cs typeface="Arial"/>
              </a:rPr>
              <a:t> </a:t>
            </a:r>
            <a:r>
              <a:rPr lang="de-DE" err="1">
                <a:solidFill>
                  <a:srgbClr val="E2001A"/>
                </a:solidFill>
                <a:cs typeface="Arial"/>
              </a:rPr>
              <a:t>the</a:t>
            </a:r>
            <a:r>
              <a:rPr lang="de-DE">
                <a:solidFill>
                  <a:srgbClr val="E2001A"/>
                </a:solidFill>
                <a:cs typeface="Arial"/>
              </a:rPr>
              <a:t> </a:t>
            </a:r>
            <a:r>
              <a:rPr lang="de-DE" err="1">
                <a:solidFill>
                  <a:srgbClr val="E2001A"/>
                </a:solidFill>
                <a:cs typeface="Arial"/>
              </a:rPr>
              <a:t>following</a:t>
            </a:r>
            <a:r>
              <a:rPr lang="de-DE">
                <a:solidFill>
                  <a:srgbClr val="E2001A"/>
                </a:solidFill>
                <a:cs typeface="Arial"/>
              </a:rPr>
              <a:t> </a:t>
            </a:r>
            <a:r>
              <a:rPr lang="de-DE" err="1">
                <a:solidFill>
                  <a:srgbClr val="E2001A"/>
                </a:solidFill>
                <a:cs typeface="Arial"/>
              </a:rPr>
              <a:t>experiments</a:t>
            </a:r>
            <a:endParaRPr lang="de-DE" sz="1800" kern="1200">
              <a:solidFill>
                <a:srgbClr val="E2001A"/>
              </a:solidFill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3EAFCB8-355E-307F-2767-DA4D51FF895A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  <p:extLst>
      <p:ext uri="{BB962C8B-B14F-4D97-AF65-F5344CB8AC3E}">
        <p14:creationId xmlns:p14="http://schemas.microsoft.com/office/powerpoint/2010/main" val="322347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63D579-3002-A49C-E0DE-3E1664D1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03 </a:t>
            </a:r>
            <a:r>
              <a:rPr lang="de-DE" err="1"/>
              <a:t>TestFunction</a:t>
            </a:r>
            <a:r>
              <a:rPr lang="de-DE"/>
              <a:t> Simulation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BE8404-A403-3002-4DCF-99F46427E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1EC99-C782-EB1A-19E7-862D3061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8714F-2F68-72AE-758A-47F97AD13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11</a:t>
            </a:fld>
            <a:endParaRPr lang="de-DE" alt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E9CC37-4603-AA18-B994-CB8F61482AD0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PK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815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3.1 </a:t>
            </a:r>
            <a:r>
              <a:rPr lang="de-DE" b="1" err="1"/>
              <a:t>Classical</a:t>
            </a:r>
            <a:r>
              <a:rPr lang="de-DE" b="1"/>
              <a:t> </a:t>
            </a:r>
            <a:r>
              <a:rPr lang="de-DE" b="1" err="1"/>
              <a:t>Estimation</a:t>
            </a:r>
            <a:r>
              <a:rPr lang="de-DE" b="1"/>
              <a:t> Approach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F3B1D5A-70CE-DB7C-2964-6F0EA43A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3394"/>
            <a:ext cx="5386754" cy="639762"/>
          </a:xfrm>
        </p:spPr>
        <p:txBody>
          <a:bodyPr/>
          <a:lstStyle/>
          <a:p>
            <a:r>
              <a:rPr lang="de-DE" sz="2400"/>
              <a:t>SVM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7458784-DF6B-00C8-62B7-DB372FDD9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53156"/>
            <a:ext cx="5486400" cy="1348567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2000" err="1"/>
              <a:t>Classical</a:t>
            </a:r>
            <a:r>
              <a:rPr lang="de-DE" sz="2000"/>
              <a:t> SVM </a:t>
            </a:r>
            <a:r>
              <a:rPr lang="de-DE" sz="2000" err="1"/>
              <a:t>with</a:t>
            </a:r>
            <a:r>
              <a:rPr lang="de-DE" sz="2000"/>
              <a:t> RBF-Kernel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2000"/>
              <a:t>C=10, </a:t>
            </a:r>
            <a:r>
              <a:rPr lang="de-DE" sz="2000" err="1"/>
              <a:t>gamma</a:t>
            </a:r>
            <a:r>
              <a:rPr lang="de-DE" sz="2000"/>
              <a:t>=0.6 to </a:t>
            </a:r>
            <a:r>
              <a:rPr lang="de-DE" sz="2000" err="1"/>
              <a:t>avoid</a:t>
            </a:r>
            <a:r>
              <a:rPr lang="de-DE" sz="2000"/>
              <a:t> </a:t>
            </a:r>
            <a:r>
              <a:rPr lang="de-DE" sz="2000" err="1"/>
              <a:t>smoothing</a:t>
            </a:r>
            <a:endParaRPr lang="de-DE" sz="2000"/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2000" err="1"/>
              <a:t>Fitted</a:t>
            </a:r>
            <a:r>
              <a:rPr lang="de-DE" sz="2000"/>
              <a:t> on 1000 </a:t>
            </a:r>
            <a:r>
              <a:rPr lang="de-DE" sz="2000" err="1"/>
              <a:t>random</a:t>
            </a:r>
            <a:r>
              <a:rPr lang="de-DE" sz="2000"/>
              <a:t> </a:t>
            </a:r>
            <a:r>
              <a:rPr lang="de-DE" sz="2000" err="1"/>
              <a:t>samples</a:t>
            </a:r>
            <a:endParaRPr lang="de-DE" sz="200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E3F8259-5B29-C4CC-B481-16B77E2EC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695" y="1713394"/>
            <a:ext cx="5388708" cy="639762"/>
          </a:xfrm>
        </p:spPr>
        <p:txBody>
          <a:bodyPr/>
          <a:lstStyle/>
          <a:p>
            <a:r>
              <a:rPr lang="de-DE" sz="2400" err="1"/>
              <a:t>Neural</a:t>
            </a:r>
            <a:r>
              <a:rPr lang="de-DE" sz="2400"/>
              <a:t> Network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6EDE915-ED6F-F279-E183-2E2E6E03F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695" y="-3395422"/>
            <a:ext cx="5509476" cy="3951288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/>
              <a:t>Fully </a:t>
            </a:r>
            <a:r>
              <a:rPr lang="de-DE" sz="2000" err="1"/>
              <a:t>connected</a:t>
            </a:r>
            <a:r>
              <a:rPr lang="de-DE" sz="2000"/>
              <a:t> </a:t>
            </a:r>
            <a:r>
              <a:rPr lang="de-DE" sz="2000" err="1"/>
              <a:t>dense</a:t>
            </a:r>
            <a:r>
              <a:rPr lang="de-DE" sz="2000"/>
              <a:t> </a:t>
            </a:r>
            <a:r>
              <a:rPr lang="de-DE" sz="2000" err="1"/>
              <a:t>sequential</a:t>
            </a:r>
            <a:r>
              <a:rPr lang="de-DE" sz="2000"/>
              <a:t> NN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/>
              <a:t>16 </a:t>
            </a:r>
            <a:r>
              <a:rPr lang="de-DE" sz="2000" err="1"/>
              <a:t>layers</a:t>
            </a:r>
            <a:r>
              <a:rPr lang="de-DE" sz="2000"/>
              <a:t> (8 </a:t>
            </a:r>
            <a:r>
              <a:rPr lang="de-DE" sz="2000" err="1"/>
              <a:t>neurons</a:t>
            </a:r>
            <a:r>
              <a:rPr lang="de-DE" sz="2000"/>
              <a:t>), </a:t>
            </a:r>
            <a:r>
              <a:rPr lang="de-DE" sz="2000" err="1"/>
              <a:t>ReLU</a:t>
            </a:r>
            <a:r>
              <a:rPr lang="de-DE" sz="2000"/>
              <a:t> </a:t>
            </a:r>
            <a:r>
              <a:rPr lang="de-DE" sz="2000" err="1"/>
              <a:t>activation</a:t>
            </a:r>
            <a:endParaRPr lang="de-DE" sz="200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sz="2000" err="1"/>
              <a:t>Fitted</a:t>
            </a:r>
            <a:r>
              <a:rPr lang="de-DE" sz="2000"/>
              <a:t> on 1000 </a:t>
            </a:r>
            <a:r>
              <a:rPr lang="de-DE" sz="2000" err="1"/>
              <a:t>random</a:t>
            </a:r>
            <a:r>
              <a:rPr lang="de-DE" sz="2000"/>
              <a:t> </a:t>
            </a:r>
            <a:r>
              <a:rPr lang="de-DE" sz="2000" err="1"/>
              <a:t>samples</a:t>
            </a:r>
            <a:r>
              <a:rPr lang="de-DE" sz="2000"/>
              <a:t> </a:t>
            </a:r>
            <a:r>
              <a:rPr lang="de-DE" sz="2000" err="1"/>
              <a:t>with</a:t>
            </a:r>
            <a:r>
              <a:rPr lang="de-DE" sz="2000"/>
              <a:t> MSE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12</a:t>
            </a:fld>
            <a:endParaRPr lang="de-DE" alt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217EF0E-1CE4-E218-2D6B-A1DB2AD36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52" r="32312"/>
          <a:stretch/>
        </p:blipFill>
        <p:spPr>
          <a:xfrm>
            <a:off x="488830" y="3847302"/>
            <a:ext cx="3239699" cy="298386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F89A665-39D3-FEB2-5AF2-039C459FB0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37" r="741"/>
          <a:stretch/>
        </p:blipFill>
        <p:spPr>
          <a:xfrm>
            <a:off x="4000797" y="3802197"/>
            <a:ext cx="3110735" cy="30528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75690C6-670D-03BD-1C42-9D42CFE7C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5" r="32830"/>
          <a:stretch/>
        </p:blipFill>
        <p:spPr>
          <a:xfrm>
            <a:off x="7444286" y="3778291"/>
            <a:ext cx="3222078" cy="3060237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08FE2D3-7FCD-DFB5-B179-3A73BFF87401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PK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" name="Inhaltsplatzhalter 10">
            <a:extLst>
              <a:ext uri="{FF2B5EF4-FFF2-40B4-BE49-F238E27FC236}">
                <a16:creationId xmlns:a16="http://schemas.microsoft.com/office/drawing/2014/main" id="{F6EDE915-ED6F-F279-E183-2E2E6E03F8F1}"/>
              </a:ext>
            </a:extLst>
          </p:cNvPr>
          <p:cNvSpPr>
            <a:spLocks noGrp="1"/>
          </p:cNvSpPr>
          <p:nvPr/>
        </p:nvSpPr>
        <p:spPr bwMode="auto">
          <a:xfrm>
            <a:off x="6193695" y="2355037"/>
            <a:ext cx="5604296" cy="134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22051" indent="-422051" algn="l" defTabSz="1123519" rtl="0" eaLnBrk="0" fontAlgn="base" hangingPunct="0">
              <a:spcBef>
                <a:spcPct val="20000"/>
              </a:spcBef>
              <a:spcAft>
                <a:spcPct val="0"/>
              </a:spcAft>
              <a:defRPr sz="2954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912493" indent="-349756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algn="l" defTabSz="1123519" rtl="0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solidFill>
                  <a:schemeClr val="tx1"/>
                </a:solidFill>
                <a:latin typeface="+mn-lt"/>
                <a:ea typeface="+mn-ea"/>
              </a:defRPr>
            </a:lvl6pPr>
            <a:lvl7pPr marL="3563993" indent="-281368" algn="l" defTabSz="1123519" rtl="0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solidFill>
                  <a:schemeClr val="tx1"/>
                </a:solidFill>
                <a:latin typeface="+mn-lt"/>
                <a:ea typeface="+mn-ea"/>
              </a:defRPr>
            </a:lvl7pPr>
            <a:lvl8pPr marL="4126730" indent="-281368" algn="l" defTabSz="1123519" rtl="0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solidFill>
                  <a:schemeClr val="tx1"/>
                </a:solidFill>
                <a:latin typeface="+mn-lt"/>
                <a:ea typeface="+mn-ea"/>
              </a:defRPr>
            </a:lvl8pPr>
            <a:lvl9pPr marL="4689465" indent="-281368" algn="l" defTabSz="1123519" rtl="0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2000"/>
              <a:t>Fully </a:t>
            </a:r>
            <a:r>
              <a:rPr lang="de-DE" sz="2000" err="1"/>
              <a:t>connected</a:t>
            </a:r>
            <a:r>
              <a:rPr lang="de-DE" sz="2000"/>
              <a:t> </a:t>
            </a:r>
            <a:r>
              <a:rPr lang="de-DE" sz="2000" err="1"/>
              <a:t>dense</a:t>
            </a:r>
            <a:r>
              <a:rPr lang="de-DE" sz="2000"/>
              <a:t> </a:t>
            </a:r>
            <a:r>
              <a:rPr lang="de-DE" sz="2000" err="1"/>
              <a:t>sequential</a:t>
            </a:r>
            <a:r>
              <a:rPr lang="de-DE" sz="2000"/>
              <a:t> NN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2000"/>
              <a:t>16 </a:t>
            </a:r>
            <a:r>
              <a:rPr lang="de-DE" sz="2000" err="1"/>
              <a:t>layers</a:t>
            </a:r>
            <a:r>
              <a:rPr lang="de-DE" sz="2000"/>
              <a:t> (8 </a:t>
            </a:r>
            <a:r>
              <a:rPr lang="de-DE" sz="2000" err="1"/>
              <a:t>neurons</a:t>
            </a:r>
            <a:r>
              <a:rPr lang="de-DE" sz="2000"/>
              <a:t>), </a:t>
            </a:r>
            <a:r>
              <a:rPr lang="de-DE" sz="2000" err="1"/>
              <a:t>ReLU</a:t>
            </a:r>
            <a:r>
              <a:rPr lang="de-DE" sz="2000"/>
              <a:t> </a:t>
            </a:r>
            <a:r>
              <a:rPr lang="de-DE" sz="2000" err="1"/>
              <a:t>activation</a:t>
            </a:r>
            <a:endParaRPr lang="de-DE" sz="2000"/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2000" err="1"/>
              <a:t>Fitted</a:t>
            </a:r>
            <a:r>
              <a:rPr lang="de-DE" sz="2000"/>
              <a:t> on 1000 </a:t>
            </a:r>
            <a:r>
              <a:rPr lang="de-DE" sz="2000" err="1"/>
              <a:t>random</a:t>
            </a:r>
            <a:r>
              <a:rPr lang="de-DE" sz="2000"/>
              <a:t> </a:t>
            </a:r>
            <a:r>
              <a:rPr lang="de-DE" sz="2000" err="1"/>
              <a:t>samples</a:t>
            </a:r>
            <a:r>
              <a:rPr lang="de-DE" sz="2000"/>
              <a:t> </a:t>
            </a:r>
            <a:r>
              <a:rPr lang="de-DE" sz="2000" err="1"/>
              <a:t>with</a:t>
            </a:r>
            <a:r>
              <a:rPr lang="de-DE" sz="2000"/>
              <a:t> MSE</a:t>
            </a:r>
          </a:p>
        </p:txBody>
      </p:sp>
    </p:spTree>
    <p:extLst>
      <p:ext uri="{BB962C8B-B14F-4D97-AF65-F5344CB8AC3E}">
        <p14:creationId xmlns:p14="http://schemas.microsoft.com/office/powerpoint/2010/main" val="355710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3.1 </a:t>
            </a:r>
            <a:r>
              <a:rPr lang="de-DE" b="1" err="1"/>
              <a:t>Classical</a:t>
            </a:r>
            <a:r>
              <a:rPr lang="de-DE" b="1"/>
              <a:t> </a:t>
            </a:r>
            <a:r>
              <a:rPr lang="de-DE" b="1" err="1"/>
              <a:t>Estimation</a:t>
            </a:r>
            <a:r>
              <a:rPr lang="de-DE" b="1"/>
              <a:t> Approach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6EDE915-ED6F-F279-E183-2E2E6E03F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45467" y="1889095"/>
            <a:ext cx="3529256" cy="4416455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sz="2000"/>
              <a:t>On </a:t>
            </a:r>
            <a:r>
              <a:rPr lang="de-DE" sz="2000" err="1"/>
              <a:t>first</a:t>
            </a:r>
            <a:r>
              <a:rPr lang="de-DE" sz="2000"/>
              <a:t> </a:t>
            </a:r>
            <a:r>
              <a:rPr lang="de-DE" sz="2000" err="1"/>
              <a:t>glance</a:t>
            </a:r>
            <a:r>
              <a:rPr lang="de-DE" sz="2000"/>
              <a:t> </a:t>
            </a:r>
            <a:r>
              <a:rPr lang="de-DE" sz="2000" err="1"/>
              <a:t>quite</a:t>
            </a:r>
            <a:r>
              <a:rPr lang="de-DE" sz="2000"/>
              <a:t> </a:t>
            </a:r>
            <a:r>
              <a:rPr lang="de-DE" sz="2000" b="1" err="1"/>
              <a:t>accurate</a:t>
            </a:r>
            <a:r>
              <a:rPr lang="de-DE" sz="2000" b="1"/>
              <a:t> </a:t>
            </a:r>
            <a:r>
              <a:rPr lang="de-DE" sz="2000" b="1" err="1"/>
              <a:t>simulation</a:t>
            </a:r>
            <a:r>
              <a:rPr lang="de-DE" sz="2000" b="1"/>
              <a:t> </a:t>
            </a:r>
            <a:r>
              <a:rPr lang="de-DE" sz="2000"/>
              <a:t>of BBOB </a:t>
            </a:r>
            <a:r>
              <a:rPr lang="de-DE" sz="2000" b="1"/>
              <a:t>F01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sz="2000" b="1"/>
              <a:t>Global </a:t>
            </a:r>
            <a:r>
              <a:rPr lang="de-DE" sz="2000" b="1" err="1"/>
              <a:t>structure</a:t>
            </a:r>
            <a:r>
              <a:rPr lang="de-DE" sz="2000"/>
              <a:t> of </a:t>
            </a:r>
            <a:r>
              <a:rPr lang="de-DE" sz="2000" b="1"/>
              <a:t>F03 and F24</a:t>
            </a:r>
            <a:r>
              <a:rPr lang="de-DE" sz="2000"/>
              <a:t> </a:t>
            </a:r>
            <a:r>
              <a:rPr lang="de-DE" sz="2000" err="1"/>
              <a:t>mostly</a:t>
            </a:r>
            <a:r>
              <a:rPr lang="de-DE" sz="2000"/>
              <a:t> </a:t>
            </a:r>
            <a:r>
              <a:rPr lang="de-DE" sz="2000" err="1"/>
              <a:t>captured</a:t>
            </a:r>
            <a:endParaRPr lang="de-DE" sz="200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sz="2000" b="1" err="1"/>
              <a:t>Local</a:t>
            </a:r>
            <a:r>
              <a:rPr lang="de-DE" sz="2000" b="1"/>
              <a:t> </a:t>
            </a:r>
            <a:r>
              <a:rPr lang="de-DE" sz="2000" b="1" err="1"/>
              <a:t>structure</a:t>
            </a:r>
            <a:r>
              <a:rPr lang="de-DE" sz="2000" b="1"/>
              <a:t> </a:t>
            </a:r>
            <a:r>
              <a:rPr lang="de-DE" sz="2000"/>
              <a:t>(ruggedness) not </a:t>
            </a:r>
            <a:r>
              <a:rPr lang="de-DE" sz="2000" err="1"/>
              <a:t>represented</a:t>
            </a:r>
            <a:r>
              <a:rPr lang="de-DE" sz="2000"/>
              <a:t> due to </a:t>
            </a:r>
            <a:r>
              <a:rPr lang="de-DE" sz="2000" err="1"/>
              <a:t>smoothing</a:t>
            </a:r>
            <a:r>
              <a:rPr lang="de-DE" sz="2000"/>
              <a:t> </a:t>
            </a:r>
            <a:r>
              <a:rPr lang="de-DE" sz="2000" err="1"/>
              <a:t>by</a:t>
            </a:r>
            <a:r>
              <a:rPr lang="de-DE" sz="2000"/>
              <a:t> </a:t>
            </a:r>
            <a:r>
              <a:rPr lang="de-DE" sz="2000" err="1"/>
              <a:t>the</a:t>
            </a:r>
            <a:r>
              <a:rPr lang="de-DE" sz="2000"/>
              <a:t> </a:t>
            </a:r>
            <a:r>
              <a:rPr lang="de-DE" sz="2000" err="1"/>
              <a:t>estimators</a:t>
            </a:r>
            <a:endParaRPr lang="de-DE" sz="200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sz="2000"/>
              <a:t>In </a:t>
            </a:r>
            <a:r>
              <a:rPr lang="de-DE" sz="2000" err="1"/>
              <a:t>general</a:t>
            </a:r>
            <a:r>
              <a:rPr lang="de-DE" sz="2000"/>
              <a:t>, SVMs </a:t>
            </a:r>
            <a:r>
              <a:rPr lang="de-DE" sz="2000" err="1"/>
              <a:t>seem</a:t>
            </a:r>
            <a:r>
              <a:rPr lang="de-DE" sz="2000"/>
              <a:t> </a:t>
            </a:r>
            <a:r>
              <a:rPr lang="de-DE" sz="2000" err="1"/>
              <a:t>marginally</a:t>
            </a:r>
            <a:r>
              <a:rPr lang="de-DE" sz="2000"/>
              <a:t> </a:t>
            </a:r>
            <a:r>
              <a:rPr lang="de-DE" sz="2000" err="1"/>
              <a:t>better</a:t>
            </a:r>
            <a:endParaRPr lang="de-DE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13</a:t>
            </a:fld>
            <a:endParaRPr lang="de-DE" alt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FFA1348-8818-436E-C01D-B475CBA29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53"/>
          <a:stretch/>
        </p:blipFill>
        <p:spPr>
          <a:xfrm>
            <a:off x="511760" y="1835150"/>
            <a:ext cx="5434643" cy="25190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22D5EBC-5DE8-20B9-56FC-651C49B00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00"/>
          <a:stretch/>
        </p:blipFill>
        <p:spPr>
          <a:xfrm>
            <a:off x="475055" y="4356329"/>
            <a:ext cx="5479634" cy="254177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FE45E6F-7A98-C253-2207-FFA0AA1D1F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05" r="32390"/>
          <a:stretch/>
        </p:blipFill>
        <p:spPr>
          <a:xfrm>
            <a:off x="5946404" y="1835150"/>
            <a:ext cx="2690778" cy="251907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AB3D011-2F27-B0E2-B0B6-89D2BC875C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70" r="32389"/>
          <a:stretch/>
        </p:blipFill>
        <p:spPr>
          <a:xfrm>
            <a:off x="6055670" y="4354224"/>
            <a:ext cx="2535166" cy="238564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8B210BE-21C3-CC49-0435-A33C0363AF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33" r="31535" b="616"/>
          <a:stretch/>
        </p:blipFill>
        <p:spPr>
          <a:xfrm>
            <a:off x="5954688" y="4354224"/>
            <a:ext cx="2749413" cy="2453455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B6E3D66-644C-A0AD-8BFE-3A2D56AFF687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PK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14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1">
                <a:extLst>
                  <a:ext uri="{FF2B5EF4-FFF2-40B4-BE49-F238E27FC236}">
                    <a16:creationId xmlns:a16="http://schemas.microsoft.com/office/drawing/2014/main" id="{6B3E5E4B-A378-73B7-E218-4FD7169AD36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856" y="2027323"/>
                <a:ext cx="10044184" cy="36918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defTabSz="1123519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2954" b="1">
                    <a:solidFill>
                      <a:srgbClr val="5C6971"/>
                    </a:solidFill>
                    <a:latin typeface="+mn-lt"/>
                    <a:ea typeface="+mn-ea"/>
                    <a:cs typeface="+mn-cs"/>
                  </a:defRPr>
                </a:lvl1pPr>
                <a:lvl2pPr marL="562737" indent="0" algn="l" defTabSz="1123519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2462" b="1">
                    <a:solidFill>
                      <a:srgbClr val="5C6971"/>
                    </a:solidFill>
                    <a:latin typeface="+mn-lt"/>
                    <a:ea typeface="+mn-ea"/>
                  </a:defRPr>
                </a:lvl2pPr>
                <a:lvl3pPr marL="1125472" indent="0" algn="l" defTabSz="1123519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None/>
                  <a:defRPr sz="2215" b="1">
                    <a:solidFill>
                      <a:srgbClr val="5C6971"/>
                    </a:solidFill>
                    <a:latin typeface="+mn-lt"/>
                    <a:ea typeface="+mn-ea"/>
                  </a:defRPr>
                </a:lvl3pPr>
                <a:lvl4pPr marL="1688207" indent="0" algn="l" defTabSz="1123519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1969" b="1">
                    <a:solidFill>
                      <a:srgbClr val="5C6971"/>
                    </a:solidFill>
                    <a:latin typeface="+mn-lt"/>
                    <a:ea typeface="+mn-ea"/>
                  </a:defRPr>
                </a:lvl4pPr>
                <a:lvl5pPr marL="2250944" indent="0" algn="l" defTabSz="1123519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1969" b="1">
                    <a:solidFill>
                      <a:srgbClr val="5C6971"/>
                    </a:solidFill>
                    <a:latin typeface="+mn-lt"/>
                    <a:ea typeface="+mn-ea"/>
                  </a:defRPr>
                </a:lvl5pPr>
                <a:lvl6pPr marL="2813679" indent="0" algn="l" defTabSz="1123519" rtl="0" fontAlgn="base">
                  <a:spcBef>
                    <a:spcPct val="20000"/>
                  </a:spcBef>
                  <a:spcAft>
                    <a:spcPct val="0"/>
                  </a:spcAft>
                  <a:buNone/>
                  <a:defRPr sz="1969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376415" indent="0" algn="l" defTabSz="1123519" rtl="0" fontAlgn="base">
                  <a:spcBef>
                    <a:spcPct val="20000"/>
                  </a:spcBef>
                  <a:spcAft>
                    <a:spcPct val="0"/>
                  </a:spcAft>
                  <a:buNone/>
                  <a:defRPr sz="1969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939151" indent="0" algn="l" defTabSz="1123519" rtl="0" fontAlgn="base">
                  <a:spcBef>
                    <a:spcPct val="20000"/>
                  </a:spcBef>
                  <a:spcAft>
                    <a:spcPct val="0"/>
                  </a:spcAft>
                  <a:buNone/>
                  <a:defRPr sz="1969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4501886" indent="0" algn="l" defTabSz="1123519" rtl="0" fontAlgn="base">
                  <a:spcBef>
                    <a:spcPct val="20000"/>
                  </a:spcBef>
                  <a:spcAft>
                    <a:spcPct val="0"/>
                  </a:spcAft>
                  <a:buNone/>
                  <a:defRPr sz="1969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de-DE" sz="2000" b="0"/>
                  <a:t>Taylor </a:t>
                </a:r>
                <a:r>
                  <a:rPr lang="de-DE" sz="2000" b="0" err="1"/>
                  <a:t>approximation</a:t>
                </a:r>
                <a:r>
                  <a:rPr lang="de-DE" sz="2000" b="0"/>
                  <a:t> is a </a:t>
                </a:r>
                <a:r>
                  <a:rPr lang="de-DE" sz="2000" b="0" err="1"/>
                  <a:t>mathematical</a:t>
                </a:r>
                <a:r>
                  <a:rPr lang="de-DE" sz="2000" b="0"/>
                  <a:t> tool </a:t>
                </a:r>
                <a:r>
                  <a:rPr lang="de-DE" sz="2000" b="0" err="1"/>
                  <a:t>used</a:t>
                </a:r>
                <a:r>
                  <a:rPr lang="de-DE" sz="2000" b="0"/>
                  <a:t> to </a:t>
                </a:r>
                <a:r>
                  <a:rPr lang="de-DE" sz="2000" err="1"/>
                  <a:t>approximate</a:t>
                </a:r>
                <a:r>
                  <a:rPr lang="de-DE" sz="2000"/>
                  <a:t> </a:t>
                </a:r>
                <a:r>
                  <a:rPr lang="de-DE" sz="2000" err="1"/>
                  <a:t>functions</a:t>
                </a:r>
                <a:r>
                  <a:rPr lang="de-DE" sz="2000"/>
                  <a:t> </a:t>
                </a:r>
                <a:r>
                  <a:rPr lang="de-DE" sz="2000" b="0"/>
                  <a:t>with simpler </a:t>
                </a:r>
                <a:r>
                  <a:rPr lang="de-DE" sz="2000" b="0" err="1"/>
                  <a:t>ones</a:t>
                </a:r>
                <a:r>
                  <a:rPr lang="de-DE" sz="2000" b="0"/>
                  <a:t> </a:t>
                </a:r>
                <a:r>
                  <a:rPr lang="de-DE" sz="2000" b="0" err="1"/>
                  <a:t>near</a:t>
                </a:r>
                <a:r>
                  <a:rPr lang="de-DE" sz="2000" b="0"/>
                  <a:t> a </a:t>
                </a:r>
                <a:r>
                  <a:rPr lang="de-DE" sz="2000" b="0" err="1"/>
                  <a:t>specific</a:t>
                </a:r>
                <a:r>
                  <a:rPr lang="de-DE" sz="2000" b="0"/>
                  <a:t> </a:t>
                </a:r>
                <a:r>
                  <a:rPr lang="de-DE" sz="2000" b="0" err="1"/>
                  <a:t>point</a:t>
                </a:r>
                <a:endParaRPr lang="de-DE" sz="2000" b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de-DE" sz="2000" b="0"/>
                  <a:t>The Taylor Series is a </a:t>
                </a:r>
                <a:r>
                  <a:rPr lang="de-DE" sz="2000" b="0" err="1"/>
                  <a:t>representation</a:t>
                </a:r>
                <a:r>
                  <a:rPr lang="de-DE" sz="2000" b="0"/>
                  <a:t> of a </a:t>
                </a:r>
                <a:r>
                  <a:rPr lang="de-DE" sz="2000" b="0" err="1"/>
                  <a:t>function</a:t>
                </a:r>
                <a:r>
                  <a:rPr lang="de-DE" sz="2000" b="0"/>
                  <a:t> as an infinite </a:t>
                </a:r>
                <a:r>
                  <a:rPr lang="de-DE" sz="2000" b="0" err="1"/>
                  <a:t>sum</a:t>
                </a:r>
                <a:r>
                  <a:rPr lang="de-DE" sz="2000" b="0"/>
                  <a:t> of </a:t>
                </a:r>
                <a:r>
                  <a:rPr lang="de-DE" sz="2000" b="0" err="1"/>
                  <a:t>terms</a:t>
                </a:r>
                <a:r>
                  <a:rPr lang="de-DE" sz="2000" b="0"/>
                  <a:t>:</a:t>
                </a:r>
              </a:p>
              <a:p>
                <a:pPr marL="848487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</m:oMath>
                </a14:m>
                <a:r>
                  <a:rPr lang="de-DE" sz="1800" b="0" kern="0">
                    <a:cs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e-DE" sz="1800" b="0" i="1" kern="0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kern="0" dirty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  <a:cs typeface="Arial"/>
                          </a:rPr>
                          <m:t>=0</m:t>
                        </m:r>
                      </m:sub>
                      <m:sup>
                        <m:r>
                          <a:rPr lang="de-DE" sz="18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1800" b="0" i="1" ker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(</m:t>
                                </m:r>
                                <m: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𝑛</m:t>
                                </m:r>
                                <m: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𝑛</m:t>
                            </m:r>
                            <m:r>
                              <a:rPr lang="en-US" sz="18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sz="1800" b="0" i="1" ker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𝑥</m:t>
                                </m:r>
                                <m: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−</m:t>
                                </m:r>
                                <m:r>
                                  <a:rPr lang="en-US" sz="1800" b="0" i="1" ker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de-DE" sz="2000" b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de-DE" sz="2000" b="0" err="1"/>
                  <a:t>Where</a:t>
                </a:r>
                <a:r>
                  <a:rPr lang="de-DE" sz="2000" b="0"/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b="0"/>
                  <a:t> </a:t>
                </a:r>
                <a:r>
                  <a:rPr lang="de-DE" sz="2000" b="0" err="1"/>
                  <a:t>denotes</a:t>
                </a:r>
                <a:r>
                  <a:rPr lang="de-DE" sz="2000" b="0"/>
                  <a:t>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2000" b="0" err="1"/>
                  <a:t>th</a:t>
                </a:r>
                <a:r>
                  <a:rPr lang="de-DE" sz="2000" b="0"/>
                  <a:t> derivative of </a:t>
                </a:r>
                <a:r>
                  <a:rPr lang="de-DE" sz="2000" b="0" err="1"/>
                  <a:t>function</a:t>
                </a:r>
                <a:r>
                  <a:rPr lang="de-DE" sz="2000" b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2000" b="0"/>
                  <a:t> </a:t>
                </a:r>
                <a:r>
                  <a:rPr lang="de-DE" sz="2000" b="0" err="1"/>
                  <a:t>evaluated</a:t>
                </a:r>
                <a:r>
                  <a:rPr lang="de-DE" sz="2000" b="0"/>
                  <a:t> at </a:t>
                </a:r>
                <a:r>
                  <a:rPr lang="de-DE" sz="2000" b="0" err="1"/>
                  <a:t>point</a:t>
                </a:r>
                <a:r>
                  <a:rPr lang="de-DE" sz="2000" b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sz="2000" b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de-DE" sz="2000" b="0"/>
                  <a:t> </a:t>
                </a:r>
                <a:r>
                  <a:rPr lang="de-DE" sz="2000" b="0" err="1"/>
                  <a:t>denotes</a:t>
                </a:r>
                <a:r>
                  <a:rPr lang="de-DE" sz="2000" b="0"/>
                  <a:t> the </a:t>
                </a:r>
                <a:r>
                  <a:rPr lang="de-DE" sz="2000" b="0" err="1"/>
                  <a:t>factorial</a:t>
                </a:r>
                <a:r>
                  <a:rPr lang="de-DE" sz="2000" b="0"/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2000" b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de-DE" sz="2000" b="0"/>
                  <a:t>Taylor </a:t>
                </a:r>
                <a:r>
                  <a:rPr lang="de-DE" sz="2000" b="0" err="1"/>
                  <a:t>approximation</a:t>
                </a:r>
                <a:r>
                  <a:rPr lang="de-DE" sz="2000" b="0"/>
                  <a:t> is a </a:t>
                </a:r>
                <a:r>
                  <a:rPr lang="de-DE" sz="2000" b="0" err="1"/>
                  <a:t>truncated</a:t>
                </a:r>
                <a:r>
                  <a:rPr lang="de-DE" sz="2000" b="0"/>
                  <a:t> </a:t>
                </a:r>
                <a:r>
                  <a:rPr lang="de-DE" sz="2000" b="0" err="1"/>
                  <a:t>version</a:t>
                </a:r>
                <a:r>
                  <a:rPr lang="de-DE" sz="2000" b="0"/>
                  <a:t> of the Taylor Series (using only a finite number of </a:t>
                </a:r>
                <a:r>
                  <a:rPr lang="de-DE" sz="2000" b="0" err="1"/>
                  <a:t>terms</a:t>
                </a:r>
                <a:r>
                  <a:rPr lang="de-DE" sz="2000" b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2000" b="0"/>
                  <a:t> to </a:t>
                </a:r>
                <a:r>
                  <a:rPr lang="de-DE" sz="2000" b="0" err="1"/>
                  <a:t>approximate</a:t>
                </a:r>
                <a:r>
                  <a:rPr lang="de-DE" sz="2000" b="0"/>
                  <a:t> a </a:t>
                </a:r>
                <a:r>
                  <a:rPr lang="de-DE" sz="2000" b="0" err="1"/>
                  <a:t>function</a:t>
                </a:r>
                <a:r>
                  <a:rPr lang="de-DE" sz="2000" b="0"/>
                  <a:t>)</a:t>
                </a:r>
              </a:p>
              <a:p>
                <a:pPr marL="905637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1600" b="0" i="1" kern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1600" b="0" i="1" kern="0" smtClean="0"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US" sz="1600" b="0" i="1" kern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𝑓</m:t>
                        </m:r>
                      </m:e>
                      <m:sup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US" sz="1600" b="0" i="1" kern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f>
                      <m:fPr>
                        <m:ctrlP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kern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  <a:cs typeface="Arial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  <a:cs typeface="Arial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kern="0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  <a:cs typeface="Arial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−</m:t>
                            </m:r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en-US" sz="1600" b="0" i="1" kern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f>
                      <m:fPr>
                        <m:ctrlPr>
                          <a:rPr lang="en-US" sz="1600" b="0" i="1" ker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′′</m:t>
                            </m:r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  <a:cs typeface="Arial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  <m:r>
                          <a:rPr lang="en-US" sz="1600" b="0" i="1" kern="0">
                            <a:latin typeface="Cambria Math" panose="02040503050406030204" pitchFamily="18" charset="0"/>
                            <a:cs typeface="Arial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−</m:t>
                            </m:r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en-US" sz="1600" b="0" i="1" kern="0" smtClean="0">
                        <a:latin typeface="Cambria Math" panose="02040503050406030204" pitchFamily="18" charset="0"/>
                        <a:cs typeface="Arial"/>
                      </a:rPr>
                      <m:t>+…+</m:t>
                    </m:r>
                  </m:oMath>
                </a14:m>
                <a:r>
                  <a:rPr lang="en-US" sz="1600" b="0" kern="0"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ker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  <a:cs typeface="Arial"/>
                              </a:rPr>
                              <m:t>(</m:t>
                            </m:r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  <a:cs typeface="Arial"/>
                              </a:rPr>
                              <m:t>𝑛</m:t>
                            </m:r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  <a:cs typeface="Arial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  <m:r>
                          <a:rPr lang="en-US" sz="1600" b="0" i="1" kern="0">
                            <a:latin typeface="Cambria Math" panose="02040503050406030204" pitchFamily="18" charset="0"/>
                            <a:cs typeface="Arial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b="0" i="1" ker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−</m:t>
                            </m:r>
                            <m:r>
                              <a:rPr lang="en-US" sz="1600" b="0" i="1" kern="0">
                                <a:latin typeface="Cambria Math" panose="02040503050406030204" pitchFamily="18" charset="0"/>
                                <a:cs typeface="Arial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600" b="0" i="1" kern="0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</m:oMath>
                </a14:m>
                <a:endParaRPr lang="de-DE" sz="1600" b="0" kern="0">
                  <a:cs typeface="Arial"/>
                </a:endParaRPr>
              </a:p>
              <a:p>
                <a:pPr marL="905637" lvl="1" indent="-342900">
                  <a:buFont typeface="Wingdings" panose="05000000000000000000" pitchFamily="2" charset="2"/>
                  <a:buChar char="§"/>
                </a:pPr>
                <a:endParaRPr lang="de-DE" sz="1508" b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sz="1800" kern="0">
                  <a:cs typeface="Arial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sz="1800" kern="0">
                  <a:cs typeface="Arial"/>
                </a:endParaRPr>
              </a:p>
            </p:txBody>
          </p:sp>
        </mc:Choice>
        <mc:Fallback xmlns="">
          <p:sp>
            <p:nvSpPr>
              <p:cNvPr id="6" name="Inhaltsplatzhalter 1">
                <a:extLst>
                  <a:ext uri="{FF2B5EF4-FFF2-40B4-BE49-F238E27FC236}">
                    <a16:creationId xmlns:a16="http://schemas.microsoft.com/office/drawing/2014/main" id="{6B3E5E4B-A378-73B7-E218-4FD7169A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856" y="2027323"/>
                <a:ext cx="10044184" cy="3691847"/>
              </a:xfrm>
              <a:prstGeom prst="rect">
                <a:avLst/>
              </a:prstGeom>
              <a:blipFill>
                <a:blip r:embed="rId3"/>
                <a:stretch>
                  <a:fillRect l="-546" t="-8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3.2 </a:t>
            </a:r>
            <a:r>
              <a:rPr lang="de-DE" b="1" err="1"/>
              <a:t>Proposed</a:t>
            </a:r>
            <a:r>
              <a:rPr lang="de-DE" b="1"/>
              <a:t> Solution: Taylor Approximation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14</a:t>
            </a:fld>
            <a:endParaRPr lang="de-DE" alt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E5A56FE-4D4F-EF42-3260-5E8576EC7802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PK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136A4-C470-8F25-D84C-7523F19F390B}"/>
              </a:ext>
            </a:extLst>
          </p:cNvPr>
          <p:cNvSpPr txBox="1"/>
          <p:nvPr/>
        </p:nvSpPr>
        <p:spPr>
          <a:xfrm>
            <a:off x="824089" y="6297613"/>
            <a:ext cx="10044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>
                <a:solidFill>
                  <a:srgbClr val="5C6971"/>
                </a:solidFill>
              </a:rPr>
              <a:t>Thomas and </a:t>
            </a:r>
            <a:r>
              <a:rPr lang="de-DE" sz="1400" i="1" err="1">
                <a:solidFill>
                  <a:srgbClr val="5C6971"/>
                </a:solidFill>
              </a:rPr>
              <a:t>Finney</a:t>
            </a:r>
            <a:r>
              <a:rPr lang="de-DE" sz="1400" i="1">
                <a:solidFill>
                  <a:srgbClr val="5C6971"/>
                </a:solidFill>
              </a:rPr>
              <a:t>, 1996</a:t>
            </a:r>
          </a:p>
        </p:txBody>
      </p:sp>
    </p:spTree>
    <p:extLst>
      <p:ext uri="{BB962C8B-B14F-4D97-AF65-F5344CB8AC3E}">
        <p14:creationId xmlns:p14="http://schemas.microsoft.com/office/powerpoint/2010/main" val="247378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3.2 </a:t>
            </a:r>
            <a:r>
              <a:rPr lang="de-DE" b="1" err="1"/>
              <a:t>Proposed</a:t>
            </a:r>
            <a:r>
              <a:rPr lang="de-DE" b="1"/>
              <a:t> Solution: Taylor Approximation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15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7F0C5B-A894-1C9D-E4AB-FBF7920C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094" y="1768686"/>
            <a:ext cx="8667750" cy="38957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6203AB1-819A-1E7A-1DAE-28875D801DC1}"/>
              </a:ext>
            </a:extLst>
          </p:cNvPr>
          <p:cNvSpPr txBox="1"/>
          <p:nvPr/>
        </p:nvSpPr>
        <p:spPr>
          <a:xfrm>
            <a:off x="2708694" y="6356936"/>
            <a:ext cx="725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>
                <a:solidFill>
                  <a:srgbClr val="5C6971"/>
                </a:solidFill>
              </a:rPr>
              <a:t> https://www.3blue1brown.com/lessons/taylor-series (02.09.2023)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F9D19CF-B4ED-9ED7-74EC-41F697096084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PK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CBACA-DE3B-0DD2-368A-112BBE8D797C}"/>
              </a:ext>
            </a:extLst>
          </p:cNvPr>
          <p:cNvSpPr txBox="1"/>
          <p:nvPr/>
        </p:nvSpPr>
        <p:spPr>
          <a:xfrm>
            <a:off x="1658428" y="5764038"/>
            <a:ext cx="91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de-DE" sz="1800" b="0" err="1">
                <a:solidFill>
                  <a:srgbClr val="E2001A"/>
                </a:solidFill>
              </a:rPr>
              <a:t>Idea</a:t>
            </a:r>
            <a:r>
              <a:rPr lang="de-DE" sz="1800" b="0">
                <a:solidFill>
                  <a:srgbClr val="E2001A"/>
                </a:solidFill>
              </a:rPr>
              <a:t>: Use of </a:t>
            </a:r>
            <a:r>
              <a:rPr lang="de-DE" sz="1800" b="0" err="1">
                <a:solidFill>
                  <a:srgbClr val="E2001A"/>
                </a:solidFill>
              </a:rPr>
              <a:t>gradient</a:t>
            </a:r>
            <a:r>
              <a:rPr lang="de-DE" sz="1800" b="0">
                <a:solidFill>
                  <a:srgbClr val="E2001A"/>
                </a:solidFill>
              </a:rPr>
              <a:t> </a:t>
            </a:r>
            <a:r>
              <a:rPr lang="de-DE" sz="1800" b="0" err="1">
                <a:solidFill>
                  <a:srgbClr val="E2001A"/>
                </a:solidFill>
              </a:rPr>
              <a:t>information</a:t>
            </a:r>
            <a:r>
              <a:rPr lang="de-DE" sz="1800" b="0">
                <a:solidFill>
                  <a:srgbClr val="E2001A"/>
                </a:solidFill>
              </a:rPr>
              <a:t> </a:t>
            </a:r>
            <a:r>
              <a:rPr lang="de-DE" sz="1800" b="0" err="1">
                <a:solidFill>
                  <a:srgbClr val="E2001A"/>
                </a:solidFill>
              </a:rPr>
              <a:t>for</a:t>
            </a:r>
            <a:r>
              <a:rPr lang="de-DE" sz="1800" b="0">
                <a:solidFill>
                  <a:srgbClr val="E2001A"/>
                </a:solidFill>
              </a:rPr>
              <a:t> </a:t>
            </a:r>
            <a:r>
              <a:rPr lang="de-DE" sz="1800" b="0" err="1">
                <a:solidFill>
                  <a:srgbClr val="E2001A"/>
                </a:solidFill>
              </a:rPr>
              <a:t>better</a:t>
            </a:r>
            <a:r>
              <a:rPr lang="de-DE" sz="1800" b="0">
                <a:solidFill>
                  <a:srgbClr val="E2001A"/>
                </a:solidFill>
              </a:rPr>
              <a:t> </a:t>
            </a:r>
            <a:r>
              <a:rPr lang="de-DE" sz="1800" b="0" err="1">
                <a:solidFill>
                  <a:srgbClr val="E2001A"/>
                </a:solidFill>
              </a:rPr>
              <a:t>simulation</a:t>
            </a:r>
            <a:r>
              <a:rPr lang="de-DE" sz="1800" b="0">
                <a:solidFill>
                  <a:srgbClr val="E2001A"/>
                </a:solidFill>
              </a:rPr>
              <a:t> to </a:t>
            </a:r>
            <a:r>
              <a:rPr lang="de-DE" sz="1800" b="0" err="1">
                <a:solidFill>
                  <a:srgbClr val="E2001A"/>
                </a:solidFill>
              </a:rPr>
              <a:t>capture</a:t>
            </a:r>
            <a:r>
              <a:rPr lang="de-DE" sz="1800" b="0">
                <a:solidFill>
                  <a:srgbClr val="E2001A"/>
                </a:solidFill>
              </a:rPr>
              <a:t> </a:t>
            </a:r>
            <a:r>
              <a:rPr lang="de-DE" sz="1800" b="0" err="1">
                <a:solidFill>
                  <a:srgbClr val="E2001A"/>
                </a:solidFill>
              </a:rPr>
              <a:t>local</a:t>
            </a:r>
            <a:r>
              <a:rPr lang="de-DE" sz="1800" b="0">
                <a:solidFill>
                  <a:srgbClr val="E2001A"/>
                </a:solidFill>
              </a:rPr>
              <a:t> </a:t>
            </a:r>
            <a:r>
              <a:rPr lang="de-DE" sz="1800" b="0" err="1">
                <a:solidFill>
                  <a:srgbClr val="E2001A"/>
                </a:solidFill>
              </a:rPr>
              <a:t>structure</a:t>
            </a:r>
            <a:endParaRPr lang="de-DE" sz="1800" b="0">
              <a:solidFill>
                <a:srgbClr val="E2001A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911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3.3 Gradients as a Feature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16</a:t>
            </a:fld>
            <a:endParaRPr lang="de-DE" alt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F8B18B-75DC-FE7D-2615-779731F0A7D7}"/>
              </a:ext>
            </a:extLst>
          </p:cNvPr>
          <p:cNvSpPr txBox="1"/>
          <p:nvPr/>
        </p:nvSpPr>
        <p:spPr>
          <a:xfrm>
            <a:off x="801594" y="2232212"/>
            <a:ext cx="9224681" cy="283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b="1" err="1"/>
              <a:t>Assumption</a:t>
            </a:r>
            <a:r>
              <a:rPr lang="de-DE"/>
              <a:t>: </a:t>
            </a:r>
            <a:r>
              <a:rPr lang="de-DE" err="1"/>
              <a:t>Derrivatives</a:t>
            </a:r>
            <a:r>
              <a:rPr lang="de-DE"/>
              <a:t> of </a:t>
            </a:r>
            <a:r>
              <a:rPr lang="de-DE" err="1"/>
              <a:t>groundtruth</a:t>
            </a:r>
            <a:r>
              <a:rPr lang="de-DE"/>
              <a:t> </a:t>
            </a:r>
            <a:r>
              <a:rPr lang="de-DE" err="1"/>
              <a:t>functions</a:t>
            </a:r>
            <a:r>
              <a:rPr lang="de-DE"/>
              <a:t> are easy to </a:t>
            </a:r>
            <a:r>
              <a:rPr lang="de-DE" err="1"/>
              <a:t>obtain</a:t>
            </a:r>
            <a:r>
              <a:rPr lang="de-DE"/>
              <a:t> </a:t>
            </a:r>
            <a:r>
              <a:rPr lang="de-DE" sz="2000"/>
              <a:t>i.e. </a:t>
            </a:r>
            <a:endParaRPr lang="de-DE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/>
              <a:t>Physics </a:t>
            </a:r>
            <a:r>
              <a:rPr lang="de-DE" sz="2000" err="1"/>
              <a:t>simulation</a:t>
            </a:r>
            <a:r>
              <a:rPr lang="de-DE" sz="2000"/>
              <a:t>: </a:t>
            </a:r>
            <a:r>
              <a:rPr lang="de-DE" sz="2000" err="1"/>
              <a:t>position</a:t>
            </a:r>
            <a:r>
              <a:rPr lang="de-DE" sz="2000"/>
              <a:t> </a:t>
            </a:r>
            <a:r>
              <a:rPr lang="de-DE" sz="2000">
                <a:sym typeface="Wingdings" panose="05000000000000000000" pitchFamily="2" charset="2"/>
              </a:rPr>
              <a:t></a:t>
            </a:r>
            <a:r>
              <a:rPr lang="de-DE" sz="2000"/>
              <a:t> speed </a:t>
            </a:r>
            <a:r>
              <a:rPr lang="de-DE" sz="2000">
                <a:sym typeface="Wingdings" panose="05000000000000000000" pitchFamily="2" charset="2"/>
              </a:rPr>
              <a:t> </a:t>
            </a:r>
            <a:r>
              <a:rPr lang="de-DE" sz="2000" err="1"/>
              <a:t>acceleration</a:t>
            </a:r>
            <a:endParaRPr lang="de-DE" sz="200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/>
              <a:t>Gradient </a:t>
            </a:r>
            <a:r>
              <a:rPr lang="de-DE" sz="2000" err="1"/>
              <a:t>approximation</a:t>
            </a:r>
            <a:r>
              <a:rPr lang="de-DE" sz="2000"/>
              <a:t> with </a:t>
            </a:r>
            <a:r>
              <a:rPr lang="de-DE" sz="2000" err="1"/>
              <a:t>neighboring</a:t>
            </a:r>
            <a:r>
              <a:rPr lang="de-DE" sz="2000"/>
              <a:t> </a:t>
            </a:r>
            <a:r>
              <a:rPr lang="de-DE" sz="2000" err="1"/>
              <a:t>points</a:t>
            </a:r>
            <a:endParaRPr lang="de-DE" sz="2000"/>
          </a:p>
          <a:p>
            <a:pPr>
              <a:buFont typeface="Wingdings" panose="05000000000000000000" pitchFamily="2" charset="2"/>
              <a:buChar char="§"/>
            </a:pPr>
            <a:r>
              <a:rPr lang="de-DE" b="1" err="1"/>
              <a:t>Idea</a:t>
            </a:r>
            <a:r>
              <a:rPr lang="de-DE"/>
              <a:t>: Model is </a:t>
            </a:r>
            <a:r>
              <a:rPr lang="de-DE" err="1"/>
              <a:t>fed</a:t>
            </a:r>
            <a:r>
              <a:rPr lang="de-DE"/>
              <a:t> with </a:t>
            </a:r>
            <a:r>
              <a:rPr lang="de-DE" err="1"/>
              <a:t>gradients</a:t>
            </a:r>
            <a:r>
              <a:rPr lang="de-DE"/>
              <a:t> as </a:t>
            </a:r>
            <a:r>
              <a:rPr lang="de-DE" err="1"/>
              <a:t>inputs</a:t>
            </a:r>
            <a:r>
              <a:rPr lang="de-DE"/>
              <a:t> at training time</a:t>
            </a:r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2AA7129E-9120-25AD-88BE-2C9E12EA9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749874"/>
              </p:ext>
            </p:extLst>
          </p:nvPr>
        </p:nvGraphicFramePr>
        <p:xfrm>
          <a:off x="1349933" y="4787314"/>
          <a:ext cx="8128001" cy="799846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28630852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7431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9488269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3056778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058796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624335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0983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x2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err="1"/>
                        <a:t>df</a:t>
                      </a:r>
                      <a:r>
                        <a:rPr lang="de-DE" sz="1800"/>
                        <a:t>/dx1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err="1"/>
                        <a:t>df</a:t>
                      </a:r>
                      <a:r>
                        <a:rPr lang="de-DE" sz="1800"/>
                        <a:t>/dx2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d</a:t>
                      </a:r>
                      <a:r>
                        <a:rPr lang="de-DE" sz="1800" baseline="30000"/>
                        <a:t>2</a:t>
                      </a:r>
                      <a:r>
                        <a:rPr lang="de-DE" sz="1800" baseline="0"/>
                        <a:t>f/dx1</a:t>
                      </a:r>
                      <a:r>
                        <a:rPr lang="de-DE" sz="1800" baseline="30000"/>
                        <a:t>2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1254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/>
                        <a:t>d</a:t>
                      </a:r>
                      <a:r>
                        <a:rPr lang="de-DE" sz="1800" baseline="30000"/>
                        <a:t>2</a:t>
                      </a:r>
                      <a:r>
                        <a:rPr lang="de-DE" sz="1800" baseline="0"/>
                        <a:t>f/dx2</a:t>
                      </a:r>
                      <a:r>
                        <a:rPr lang="de-DE" sz="1800" baseline="30000"/>
                        <a:t>2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3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942671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92673F4D-8A2E-9FBB-AB1F-DAB6D47A9A4E}"/>
              </a:ext>
            </a:extLst>
          </p:cNvPr>
          <p:cNvSpPr txBox="1"/>
          <p:nvPr/>
        </p:nvSpPr>
        <p:spPr>
          <a:xfrm>
            <a:off x="1349933" y="4362682"/>
            <a:ext cx="13230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b="1" i="1"/>
              <a:t>Input:</a:t>
            </a:r>
          </a:p>
        </p:txBody>
      </p:sp>
      <p:pic>
        <p:nvPicPr>
          <p:cNvPr id="7" name="Picture 2" descr="Verrückte Geschichte on X: &quot;1972: Graf Zahl (im engl. Count von Count) hat  seinen ersten Auftritt in der Sesamstraße. Seine Zählwut ist keine  Erfindung der Show, sondern beruht auf europäischer Folklore. Demnach">
            <a:extLst>
              <a:ext uri="{FF2B5EF4-FFF2-40B4-BE49-F238E27FC236}">
                <a16:creationId xmlns:a16="http://schemas.microsoft.com/office/drawing/2014/main" id="{01FFDC49-DCE6-34F1-2804-B13FA3DA8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934" y="1802416"/>
            <a:ext cx="2234552" cy="25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F6F5312-F8FE-78F5-95B1-D5DF34C66BBF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PK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42BE1-3805-2EA9-7035-44B3795CA485}"/>
              </a:ext>
            </a:extLst>
          </p:cNvPr>
          <p:cNvSpPr txBox="1"/>
          <p:nvPr/>
        </p:nvSpPr>
        <p:spPr>
          <a:xfrm>
            <a:off x="861979" y="6372324"/>
            <a:ext cx="8307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>
                <a:solidFill>
                  <a:srgbClr val="5C6971"/>
                </a:solidFill>
              </a:rPr>
              <a:t>https://twitter.com/drguidoknapp/status/1094550311480553479 (06.09.2023)</a:t>
            </a:r>
          </a:p>
        </p:txBody>
      </p:sp>
      <p:sp>
        <p:nvSpPr>
          <p:cNvPr id="8" name="Textfeld 14">
            <a:extLst>
              <a:ext uri="{FF2B5EF4-FFF2-40B4-BE49-F238E27FC236}">
                <a16:creationId xmlns:a16="http://schemas.microsoft.com/office/drawing/2014/main" id="{72BA5BAC-C215-E091-BCE0-0464E3FFC370}"/>
              </a:ext>
            </a:extLst>
          </p:cNvPr>
          <p:cNvSpPr txBox="1"/>
          <p:nvPr/>
        </p:nvSpPr>
        <p:spPr>
          <a:xfrm flipH="1">
            <a:off x="9793442" y="4205666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>
                <a:solidFill>
                  <a:srgbClr val="5C6971"/>
                </a:solidFill>
              </a:rPr>
              <a:t>Fig</a:t>
            </a:r>
            <a:r>
              <a:rPr lang="de-DE" i="1">
                <a:solidFill>
                  <a:srgbClr val="5C6971"/>
                </a:solidFill>
              </a:rPr>
              <a:t>.: </a:t>
            </a:r>
            <a:r>
              <a:rPr kumimoji="0" lang="de-DE" b="0" i="1" u="none" strike="noStrike" cap="none" normalizeH="0" baseline="0" err="1">
                <a:ln>
                  <a:noFill/>
                </a:ln>
                <a:solidFill>
                  <a:srgbClr val="5C6971"/>
                </a:solidFill>
                <a:effectLst/>
                <a:latin typeface="Arial" charset="0"/>
                <a:ea typeface="ＭＳ Ｐゴシック" pitchFamily="34" charset="-128"/>
              </a:rPr>
              <a:t>Gra</a:t>
            </a:r>
            <a:r>
              <a:rPr kumimoji="0" lang="de-DE" b="0" i="1" u="none" strike="noStrike" cap="none" normalizeH="0" baseline="0">
                <a:ln>
                  <a:noFill/>
                </a:ln>
                <a:solidFill>
                  <a:srgbClr val="5C6971"/>
                </a:solidFill>
                <a:effectLst/>
                <a:latin typeface="Arial" charset="0"/>
                <a:ea typeface="ＭＳ Ｐゴシック" pitchFamily="34" charset="-128"/>
              </a:rPr>
              <a:t>(a)F </a:t>
            </a:r>
            <a:r>
              <a:rPr lang="de-DE" i="1">
                <a:solidFill>
                  <a:srgbClr val="5C6971"/>
                </a:solidFill>
              </a:rPr>
              <a:t>Zahl</a:t>
            </a:r>
          </a:p>
        </p:txBody>
      </p:sp>
    </p:spTree>
    <p:extLst>
      <p:ext uri="{BB962C8B-B14F-4D97-AF65-F5344CB8AC3E}">
        <p14:creationId xmlns:p14="http://schemas.microsoft.com/office/powerpoint/2010/main" val="30658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3.3 </a:t>
            </a:r>
            <a:r>
              <a:rPr lang="de-DE" b="1" err="1"/>
              <a:t>Gradients</a:t>
            </a:r>
            <a:r>
              <a:rPr lang="de-DE" b="1"/>
              <a:t> </a:t>
            </a:r>
            <a:r>
              <a:rPr lang="de-DE" b="1" err="1"/>
              <a:t>as</a:t>
            </a:r>
            <a:r>
              <a:rPr lang="de-DE" b="1"/>
              <a:t> a Feature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17</a:t>
            </a:fld>
            <a:endParaRPr lang="de-DE" alt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F8B18B-75DC-FE7D-2615-779731F0A7D7}"/>
              </a:ext>
            </a:extLst>
          </p:cNvPr>
          <p:cNvSpPr txBox="1"/>
          <p:nvPr/>
        </p:nvSpPr>
        <p:spPr>
          <a:xfrm>
            <a:off x="656490" y="4514041"/>
            <a:ext cx="10491246" cy="17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r>
              <a:rPr lang="de-DE" err="1">
                <a:sym typeface="Wingdings" panose="05000000000000000000" pitchFamily="2" charset="2"/>
              </a:rPr>
              <a:t>Results</a:t>
            </a:r>
            <a:r>
              <a:rPr lang="de-DE">
                <a:sym typeface="Wingdings" panose="05000000000000000000" pitchFamily="2" charset="2"/>
              </a:rPr>
              <a:t> with SVM </a:t>
            </a:r>
            <a:r>
              <a:rPr lang="de-DE" err="1">
                <a:sym typeface="Wingdings" panose="05000000000000000000" pitchFamily="2" charset="2"/>
              </a:rPr>
              <a:t>seem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promising</a:t>
            </a:r>
            <a:endParaRPr lang="de-DE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b="1">
                <a:sym typeface="Wingdings" panose="05000000000000000000" pitchFamily="2" charset="2"/>
              </a:rPr>
              <a:t>Problem</a:t>
            </a:r>
            <a:r>
              <a:rPr lang="de-DE">
                <a:sym typeface="Wingdings" panose="05000000000000000000" pitchFamily="2" charset="2"/>
              </a:rPr>
              <a:t>: </a:t>
            </a:r>
            <a:r>
              <a:rPr lang="de-DE" err="1">
                <a:sym typeface="Wingdings" panose="05000000000000000000" pitchFamily="2" charset="2"/>
              </a:rPr>
              <a:t>Gradients</a:t>
            </a:r>
            <a:r>
              <a:rPr lang="de-DE">
                <a:sym typeface="Wingdings" panose="05000000000000000000" pitchFamily="2" charset="2"/>
              </a:rPr>
              <a:t> have to be </a:t>
            </a:r>
            <a:r>
              <a:rPr lang="de-DE" err="1">
                <a:sym typeface="Wingdings" panose="05000000000000000000" pitchFamily="2" charset="2"/>
              </a:rPr>
              <a:t>available</a:t>
            </a:r>
            <a:r>
              <a:rPr lang="de-DE">
                <a:sym typeface="Wingdings" panose="05000000000000000000" pitchFamily="2" charset="2"/>
              </a:rPr>
              <a:t> for </a:t>
            </a:r>
            <a:r>
              <a:rPr lang="de-DE" err="1">
                <a:sym typeface="Wingdings" panose="05000000000000000000" pitchFamily="2" charset="2"/>
              </a:rPr>
              <a:t>every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evaluated</a:t>
            </a:r>
            <a:r>
              <a:rPr lang="de-DE">
                <a:sym typeface="Wingdings" panose="05000000000000000000" pitchFamily="2" charset="2"/>
              </a:rPr>
              <a:t> data </a:t>
            </a:r>
            <a:r>
              <a:rPr lang="de-DE" err="1">
                <a:sym typeface="Wingdings" panose="05000000000000000000" pitchFamily="2" charset="2"/>
              </a:rPr>
              <a:t>point</a:t>
            </a:r>
            <a:endParaRPr lang="de-DE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>
                <a:sym typeface="Wingdings" panose="05000000000000000000" pitchFamily="2" charset="2"/>
              </a:rPr>
              <a:t>For </a:t>
            </a:r>
            <a:r>
              <a:rPr lang="de-DE" sz="2000" err="1">
                <a:sym typeface="Wingdings" panose="05000000000000000000" pitchFamily="2" charset="2"/>
              </a:rPr>
              <a:t>plot</a:t>
            </a:r>
            <a:r>
              <a:rPr lang="de-DE" sz="2000">
                <a:sym typeface="Wingdings" panose="05000000000000000000" pitchFamily="2" charset="2"/>
              </a:rPr>
              <a:t>: </a:t>
            </a:r>
            <a:r>
              <a:rPr lang="de-DE" sz="2000" err="1">
                <a:sym typeface="Wingdings" panose="05000000000000000000" pitchFamily="2" charset="2"/>
              </a:rPr>
              <a:t>Gradients</a:t>
            </a:r>
            <a:r>
              <a:rPr lang="de-DE" sz="2000">
                <a:sym typeface="Wingdings" panose="05000000000000000000" pitchFamily="2" charset="2"/>
              </a:rPr>
              <a:t> </a:t>
            </a:r>
            <a:r>
              <a:rPr lang="de-DE" sz="2000" err="1">
                <a:sym typeface="Wingdings" panose="05000000000000000000" pitchFamily="2" charset="2"/>
              </a:rPr>
              <a:t>obtained</a:t>
            </a:r>
            <a:r>
              <a:rPr lang="de-DE" sz="2000">
                <a:sym typeface="Wingdings" panose="05000000000000000000" pitchFamily="2" charset="2"/>
              </a:rPr>
              <a:t> from the </a:t>
            </a:r>
            <a:r>
              <a:rPr lang="de-DE" sz="2000" err="1">
                <a:sym typeface="Wingdings" panose="05000000000000000000" pitchFamily="2" charset="2"/>
              </a:rPr>
              <a:t>groundtruth</a:t>
            </a:r>
            <a:r>
              <a:rPr lang="de-DE" sz="2000">
                <a:sym typeface="Wingdings" panose="05000000000000000000" pitchFamily="2" charset="2"/>
              </a:rPr>
              <a:t> </a:t>
            </a:r>
            <a:r>
              <a:rPr lang="de-DE" sz="2000" err="1">
                <a:sym typeface="Wingdings" panose="05000000000000000000" pitchFamily="2" charset="2"/>
              </a:rPr>
              <a:t>used</a:t>
            </a:r>
            <a:r>
              <a:rPr lang="de-DE" sz="2000">
                <a:sym typeface="Wingdings" panose="05000000000000000000" pitchFamily="2" charset="2"/>
              </a:rPr>
              <a:t>  no </a:t>
            </a:r>
            <a:r>
              <a:rPr lang="de-DE" sz="2000" err="1">
                <a:sym typeface="Wingdings" panose="05000000000000000000" pitchFamily="2" charset="2"/>
              </a:rPr>
              <a:t>viable</a:t>
            </a:r>
            <a:r>
              <a:rPr lang="de-DE" sz="2000">
                <a:sym typeface="Wingdings" panose="05000000000000000000" pitchFamily="2" charset="2"/>
              </a:rPr>
              <a:t> </a:t>
            </a:r>
            <a:r>
              <a:rPr lang="de-DE" sz="2000" err="1">
                <a:sym typeface="Wingdings" panose="05000000000000000000" pitchFamily="2" charset="2"/>
              </a:rPr>
              <a:t>approach</a:t>
            </a:r>
            <a:endParaRPr lang="de-DE" sz="200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err="1">
                <a:sym typeface="Wingdings" panose="05000000000000000000" pitchFamily="2" charset="2"/>
              </a:rPr>
              <a:t>Gradients</a:t>
            </a:r>
            <a:r>
              <a:rPr lang="de-DE" sz="2000">
                <a:sym typeface="Wingdings" panose="05000000000000000000" pitchFamily="2" charset="2"/>
              </a:rPr>
              <a:t> of </a:t>
            </a:r>
            <a:r>
              <a:rPr lang="de-DE" sz="2000" err="1">
                <a:sym typeface="Wingdings" panose="05000000000000000000" pitchFamily="2" charset="2"/>
              </a:rPr>
              <a:t>testfunctions</a:t>
            </a:r>
            <a:r>
              <a:rPr lang="de-DE" sz="2000">
                <a:sym typeface="Wingdings" panose="05000000000000000000" pitchFamily="2" charset="2"/>
              </a:rPr>
              <a:t> not </a:t>
            </a:r>
            <a:r>
              <a:rPr lang="de-DE" sz="2000" err="1">
                <a:sym typeface="Wingdings" panose="05000000000000000000" pitchFamily="2" charset="2"/>
              </a:rPr>
              <a:t>directly</a:t>
            </a:r>
            <a:r>
              <a:rPr lang="de-DE" sz="2000">
                <a:sym typeface="Wingdings" panose="05000000000000000000" pitchFamily="2" charset="2"/>
              </a:rPr>
              <a:t> </a:t>
            </a:r>
            <a:r>
              <a:rPr lang="de-DE" sz="2000" err="1">
                <a:sym typeface="Wingdings" panose="05000000000000000000" pitchFamily="2" charset="2"/>
              </a:rPr>
              <a:t>available</a:t>
            </a:r>
            <a:endParaRPr lang="de-DE" sz="2000">
              <a:sym typeface="Wingdings" panose="05000000000000000000" pitchFamily="2" charset="2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C04EF12-E9DB-4194-1329-89C20A100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90" b="53878"/>
          <a:stretch/>
        </p:blipFill>
        <p:spPr>
          <a:xfrm>
            <a:off x="636438" y="1865706"/>
            <a:ext cx="2730052" cy="24075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DDFD833-7BBE-C121-2EB2-347E627B0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10" t="404" r="2480" b="53474"/>
          <a:stretch/>
        </p:blipFill>
        <p:spPr>
          <a:xfrm>
            <a:off x="3298953" y="1883994"/>
            <a:ext cx="2730052" cy="24075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2F83AA2-19AB-74D3-19D9-E577A097B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06" t="53869" r="57696" b="9"/>
          <a:stretch/>
        </p:blipFill>
        <p:spPr>
          <a:xfrm>
            <a:off x="6095025" y="1835150"/>
            <a:ext cx="2730052" cy="24075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678C52B-4B5E-4E63-38BF-E5AD73B9F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45" t="52640" r="2745" b="1238"/>
          <a:stretch/>
        </p:blipFill>
        <p:spPr>
          <a:xfrm>
            <a:off x="8957146" y="1771173"/>
            <a:ext cx="2730052" cy="240754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688A117-10EF-8257-DBB0-A6B656534BD7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PK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815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3.3 </a:t>
            </a:r>
            <a:r>
              <a:rPr lang="de-DE" b="1" err="1"/>
              <a:t>Gradients</a:t>
            </a:r>
            <a:r>
              <a:rPr lang="de-DE" b="1"/>
              <a:t> </a:t>
            </a:r>
            <a:r>
              <a:rPr lang="de-DE" b="1" err="1"/>
              <a:t>as</a:t>
            </a:r>
            <a:r>
              <a:rPr lang="de-DE" b="1"/>
              <a:t> a Feature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18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81030A7D-B1DE-0A23-B096-B1F2DD1A8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3394"/>
            <a:ext cx="5386754" cy="639762"/>
          </a:xfrm>
        </p:spPr>
        <p:txBody>
          <a:bodyPr/>
          <a:lstStyle/>
          <a:p>
            <a:r>
              <a:rPr lang="de-DE" sz="2400" err="1"/>
              <a:t>Masking</a:t>
            </a:r>
            <a:r>
              <a:rPr lang="de-DE" sz="2400"/>
              <a:t> </a:t>
            </a:r>
            <a:r>
              <a:rPr lang="de-DE" sz="2400" err="1"/>
              <a:t>Gradients</a:t>
            </a:r>
            <a:endParaRPr lang="de-DE" sz="24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CF4CF0B-2EA8-1B14-4700-C2EF9D715AB5}"/>
              </a:ext>
            </a:extLst>
          </p:cNvPr>
          <p:cNvSpPr txBox="1"/>
          <p:nvPr/>
        </p:nvSpPr>
        <p:spPr>
          <a:xfrm>
            <a:off x="608625" y="2307572"/>
            <a:ext cx="8736543" cy="124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arenR"/>
            </a:pPr>
            <a:r>
              <a:rPr lang="de-DE" err="1">
                <a:sym typeface="Wingdings" panose="05000000000000000000" pitchFamily="2" charset="2"/>
              </a:rPr>
              <a:t>Mask</a:t>
            </a:r>
            <a:r>
              <a:rPr lang="de-DE">
                <a:sym typeface="Wingdings" panose="05000000000000000000" pitchFamily="2" charset="2"/>
              </a:rPr>
              <a:t> out a </a:t>
            </a:r>
            <a:r>
              <a:rPr lang="de-DE" err="1">
                <a:sym typeface="Wingdings" panose="05000000000000000000" pitchFamily="2" charset="2"/>
              </a:rPr>
              <a:t>specified</a:t>
            </a:r>
            <a:r>
              <a:rPr lang="de-DE">
                <a:sym typeface="Wingdings" panose="05000000000000000000" pitchFamily="2" charset="2"/>
              </a:rPr>
              <a:t> random share of the </a:t>
            </a:r>
            <a:r>
              <a:rPr lang="de-DE" err="1">
                <a:sym typeface="Wingdings" panose="05000000000000000000" pitchFamily="2" charset="2"/>
              </a:rPr>
              <a:t>input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gradients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during</a:t>
            </a:r>
            <a:r>
              <a:rPr lang="de-DE">
                <a:sym typeface="Wingdings" panose="05000000000000000000" pitchFamily="2" charset="2"/>
              </a:rPr>
              <a:t> training (with 0s or </a:t>
            </a:r>
            <a:r>
              <a:rPr lang="de-DE" err="1">
                <a:sym typeface="Wingdings" panose="05000000000000000000" pitchFamily="2" charset="2"/>
              </a:rPr>
              <a:t>mean</a:t>
            </a:r>
            <a:r>
              <a:rPr lang="de-DE">
                <a:sym typeface="Wingdings" panose="05000000000000000000" pitchFamily="2" charset="2"/>
              </a:rPr>
              <a:t>)</a:t>
            </a:r>
          </a:p>
          <a:p>
            <a:pPr>
              <a:buFont typeface="+mj-lt"/>
              <a:buAutoNum type="arabicParenR"/>
            </a:pPr>
            <a:r>
              <a:rPr lang="de-DE">
                <a:sym typeface="Wingdings" panose="05000000000000000000" pitchFamily="2" charset="2"/>
              </a:rPr>
              <a:t>Feed an array of only the </a:t>
            </a:r>
            <a:r>
              <a:rPr lang="de-DE" err="1">
                <a:sym typeface="Wingdings" panose="05000000000000000000" pitchFamily="2" charset="2"/>
              </a:rPr>
              <a:t>mask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values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during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inference</a:t>
            </a:r>
            <a:endParaRPr lang="de-DE">
              <a:sym typeface="Wingdings" panose="05000000000000000000" pitchFamily="2" charset="2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817A2A-F910-61B0-1E48-6621494158AB}"/>
              </a:ext>
            </a:extLst>
          </p:cNvPr>
          <p:cNvSpPr txBox="1"/>
          <p:nvPr/>
        </p:nvSpPr>
        <p:spPr>
          <a:xfrm>
            <a:off x="8830247" y="3898775"/>
            <a:ext cx="2895928" cy="204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b="1"/>
              <a:t>but</a:t>
            </a:r>
            <a:r>
              <a:rPr lang="de-DE"/>
              <a:t>: </a:t>
            </a:r>
            <a:r>
              <a:rPr lang="de-DE" err="1"/>
              <a:t>nearly</a:t>
            </a:r>
            <a:r>
              <a:rPr lang="de-DE"/>
              <a:t>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information</a:t>
            </a:r>
            <a:r>
              <a:rPr lang="de-DE"/>
              <a:t> is </a:t>
            </a:r>
            <a:r>
              <a:rPr lang="de-DE" err="1"/>
              <a:t>learned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the </a:t>
            </a:r>
            <a:r>
              <a:rPr lang="de-DE" err="1"/>
              <a:t>masked</a:t>
            </a:r>
            <a:r>
              <a:rPr lang="de-DE"/>
              <a:t> </a:t>
            </a:r>
            <a:r>
              <a:rPr lang="de-DE" err="1"/>
              <a:t>gradients</a:t>
            </a:r>
            <a:r>
              <a:rPr lang="de-DE"/>
              <a:t>, </a:t>
            </a:r>
            <a:r>
              <a:rPr lang="de-DE" err="1"/>
              <a:t>rather</a:t>
            </a:r>
            <a:r>
              <a:rPr lang="de-DE"/>
              <a:t> </a:t>
            </a:r>
            <a:r>
              <a:rPr lang="de-DE" err="1"/>
              <a:t>smoothing</a:t>
            </a:r>
            <a:r>
              <a:rPr lang="de-DE"/>
              <a:t> effect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BDE3B4-989B-D7E1-2E05-8BE82625B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73" b="55023"/>
          <a:stretch/>
        </p:blipFill>
        <p:spPr>
          <a:xfrm>
            <a:off x="738131" y="4000125"/>
            <a:ext cx="2638984" cy="22024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41ED1C3-7176-CDEE-FBB0-F0C1593A4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33" r="56146"/>
          <a:stretch/>
        </p:blipFill>
        <p:spPr>
          <a:xfrm>
            <a:off x="3222140" y="3971816"/>
            <a:ext cx="2638986" cy="2259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893BB6F-0125-6B76-DA86-08CAF7295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02" t="53733"/>
          <a:stretch/>
        </p:blipFill>
        <p:spPr>
          <a:xfrm>
            <a:off x="5919079" y="3971815"/>
            <a:ext cx="2774934" cy="223074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18C3A6C-B0B7-9581-C921-4834A3306005}"/>
              </a:ext>
            </a:extLst>
          </p:cNvPr>
          <p:cNvSpPr txBox="1"/>
          <p:nvPr/>
        </p:nvSpPr>
        <p:spPr>
          <a:xfrm>
            <a:off x="953037" y="3630793"/>
            <a:ext cx="601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err="1">
                <a:solidFill>
                  <a:srgbClr val="5C6971"/>
                </a:solidFill>
              </a:rPr>
              <a:t>Example</a:t>
            </a:r>
            <a:r>
              <a:rPr lang="de-DE" i="1">
                <a:solidFill>
                  <a:srgbClr val="5C6971"/>
                </a:solidFill>
              </a:rPr>
              <a:t> – 50% </a:t>
            </a:r>
            <a:r>
              <a:rPr lang="de-DE" i="1" err="1">
                <a:solidFill>
                  <a:srgbClr val="5C6971"/>
                </a:solidFill>
              </a:rPr>
              <a:t>masked</a:t>
            </a:r>
            <a:r>
              <a:rPr lang="de-DE" i="1">
                <a:solidFill>
                  <a:srgbClr val="5C6971"/>
                </a:solidFill>
              </a:rPr>
              <a:t> </a:t>
            </a:r>
            <a:r>
              <a:rPr lang="de-DE" i="1" err="1">
                <a:solidFill>
                  <a:srgbClr val="5C6971"/>
                </a:solidFill>
              </a:rPr>
              <a:t>with</a:t>
            </a:r>
            <a:r>
              <a:rPr lang="de-DE" i="1">
                <a:solidFill>
                  <a:srgbClr val="5C6971"/>
                </a:solidFill>
              </a:rPr>
              <a:t> 0s: 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F010CC2-44D2-EE12-C5A2-1D715727ED28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PK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939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3.3 </a:t>
            </a:r>
            <a:r>
              <a:rPr lang="de-DE" b="1" err="1"/>
              <a:t>Gradients</a:t>
            </a:r>
            <a:r>
              <a:rPr lang="de-DE" b="1"/>
              <a:t> </a:t>
            </a:r>
            <a:r>
              <a:rPr lang="de-DE" b="1" err="1"/>
              <a:t>as</a:t>
            </a:r>
            <a:r>
              <a:rPr lang="de-DE" b="1"/>
              <a:t> a Feature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19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3BE1BD7A-5750-0370-D865-EB72AC0DD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3394"/>
            <a:ext cx="5386754" cy="639762"/>
          </a:xfrm>
        </p:spPr>
        <p:txBody>
          <a:bodyPr/>
          <a:lstStyle/>
          <a:p>
            <a:r>
              <a:rPr lang="de-DE" sz="2400" err="1"/>
              <a:t>Estimating</a:t>
            </a:r>
            <a:r>
              <a:rPr lang="de-DE" sz="2400"/>
              <a:t> </a:t>
            </a:r>
            <a:r>
              <a:rPr lang="de-DE" sz="2400" err="1"/>
              <a:t>Gradients</a:t>
            </a:r>
            <a:endParaRPr lang="de-DE" sz="240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0C7621D6-9DB2-9CEB-CF33-AD6294BF6463}"/>
              </a:ext>
            </a:extLst>
          </p:cNvPr>
          <p:cNvSpPr txBox="1">
            <a:spLocks/>
          </p:cNvSpPr>
          <p:nvPr/>
        </p:nvSpPr>
        <p:spPr bwMode="auto">
          <a:xfrm>
            <a:off x="609600" y="2255759"/>
            <a:ext cx="5386754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000" i="1" kern="0" err="1"/>
              <a:t>Nearest</a:t>
            </a:r>
            <a:r>
              <a:rPr lang="de-DE" sz="2000" i="1" kern="0"/>
              <a:t> </a:t>
            </a:r>
            <a:r>
              <a:rPr lang="de-DE" sz="2000" i="1" kern="0" err="1"/>
              <a:t>Neighbor</a:t>
            </a:r>
            <a:endParaRPr lang="de-DE" sz="2000" i="1" kern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D7FAD07-1BAA-6E1B-B32A-E0504037DA13}"/>
              </a:ext>
            </a:extLst>
          </p:cNvPr>
          <p:cNvSpPr txBox="1">
            <a:spLocks/>
          </p:cNvSpPr>
          <p:nvPr/>
        </p:nvSpPr>
        <p:spPr bwMode="auto">
          <a:xfrm>
            <a:off x="5996354" y="2255759"/>
            <a:ext cx="5386754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000" i="1" kern="0"/>
              <a:t>GPM Gradient </a:t>
            </a:r>
            <a:r>
              <a:rPr lang="de-DE" sz="2000" i="1" kern="0" err="1"/>
              <a:t>Estimator</a:t>
            </a:r>
            <a:endParaRPr lang="de-DE" sz="2000" i="1" kern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5E265E-FF8F-0F7A-3B6C-D3F78209FF87}"/>
              </a:ext>
            </a:extLst>
          </p:cNvPr>
          <p:cNvSpPr txBox="1"/>
          <p:nvPr/>
        </p:nvSpPr>
        <p:spPr>
          <a:xfrm>
            <a:off x="718156" y="3257867"/>
            <a:ext cx="1796247" cy="14773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rgbClr val="5C6971"/>
                </a:solidFill>
              </a:rPr>
              <a:t>Taking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the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gradients</a:t>
            </a:r>
            <a:r>
              <a:rPr lang="de-DE">
                <a:solidFill>
                  <a:srgbClr val="5C6971"/>
                </a:solidFill>
              </a:rPr>
              <a:t> of </a:t>
            </a:r>
            <a:r>
              <a:rPr lang="de-DE" err="1">
                <a:solidFill>
                  <a:srgbClr val="5C6971"/>
                </a:solidFill>
              </a:rPr>
              <a:t>the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nearest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neighbor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>
                <a:solidFill>
                  <a:srgbClr val="5C6971"/>
                </a:solidFill>
              </a:rPr>
              <a:t>in </a:t>
            </a:r>
            <a:r>
              <a:rPr lang="de-DE" err="1">
                <a:solidFill>
                  <a:srgbClr val="5C6971"/>
                </a:solidFill>
              </a:rPr>
              <a:t>training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set</a:t>
            </a:r>
            <a:endParaRPr lang="de-DE">
              <a:solidFill>
                <a:srgbClr val="5C697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9F81F76-6768-4340-15BE-4DB2A02247C0}"/>
              </a:ext>
            </a:extLst>
          </p:cNvPr>
          <p:cNvSpPr txBox="1"/>
          <p:nvPr/>
        </p:nvSpPr>
        <p:spPr>
          <a:xfrm>
            <a:off x="6095025" y="3053328"/>
            <a:ext cx="1796247" cy="20313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de-DE" err="1">
                <a:solidFill>
                  <a:srgbClr val="5C6971"/>
                </a:solidFill>
              </a:rPr>
              <a:t>Using</a:t>
            </a:r>
            <a:r>
              <a:rPr lang="de-DE">
                <a:solidFill>
                  <a:srgbClr val="5C6971"/>
                </a:solidFill>
              </a:rPr>
              <a:t> a </a:t>
            </a:r>
            <a:r>
              <a:rPr lang="de-DE" b="1" err="1">
                <a:solidFill>
                  <a:srgbClr val="5C6971"/>
                </a:solidFill>
              </a:rPr>
              <a:t>Gaussian</a:t>
            </a:r>
            <a:r>
              <a:rPr lang="de-DE" b="1">
                <a:solidFill>
                  <a:srgbClr val="5C6971"/>
                </a:solidFill>
              </a:rPr>
              <a:t> Process Regressor </a:t>
            </a:r>
            <a:r>
              <a:rPr lang="de-DE" err="1">
                <a:solidFill>
                  <a:srgbClr val="5C6971"/>
                </a:solidFill>
              </a:rPr>
              <a:t>trained</a:t>
            </a:r>
            <a:r>
              <a:rPr lang="de-DE">
                <a:solidFill>
                  <a:srgbClr val="5C6971"/>
                </a:solidFill>
              </a:rPr>
              <a:t> on </a:t>
            </a:r>
            <a:r>
              <a:rPr lang="de-DE" err="1">
                <a:solidFill>
                  <a:srgbClr val="5C6971"/>
                </a:solidFill>
              </a:rPr>
              <a:t>Coordinate</a:t>
            </a:r>
            <a:r>
              <a:rPr lang="de-DE">
                <a:solidFill>
                  <a:srgbClr val="5C6971"/>
                </a:solidFill>
              </a:rPr>
              <a:t>-Gradient-Pairs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227FC88-43EA-25C4-0720-ADD8323FA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0" r="32200"/>
          <a:stretch/>
        </p:blipFill>
        <p:spPr>
          <a:xfrm>
            <a:off x="2613074" y="2934391"/>
            <a:ext cx="3383280" cy="31339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E803BD8-76B0-EC75-E3CB-3890251C8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50" r="31600"/>
          <a:stretch/>
        </p:blipFill>
        <p:spPr>
          <a:xfrm>
            <a:off x="7989943" y="2928969"/>
            <a:ext cx="3482842" cy="3139322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26BB5A1-0511-D274-3C4A-68442E426E80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TZ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545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Contents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sz="1450">
                <a:latin typeface="Arial"/>
                <a:ea typeface="ＭＳ Ｐゴシック"/>
                <a:cs typeface="Arial"/>
              </a:rPr>
              <a:t> </a:t>
            </a:r>
            <a:fld id="{7A114F41-184A-4C1A-82A6-86574EB185CD}" type="slidenum">
              <a:rPr lang="de-DE" altLang="de-DE" sz="1450" dirty="0" smtClean="0">
                <a:latin typeface="Arial"/>
                <a:ea typeface="ＭＳ Ｐゴシック"/>
                <a:cs typeface="Arial"/>
              </a:rPr>
              <a:pPr/>
              <a:t>2</a:t>
            </a:fld>
            <a:endParaRPr lang="de-DE" altLang="de-DE" sz="1450">
              <a:latin typeface="Arial"/>
              <a:ea typeface="ＭＳ Ｐゴシック"/>
              <a:cs typeface="Arial"/>
            </a:endParaRPr>
          </a:p>
        </p:txBody>
      </p:sp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F5F850C6-0D91-5872-6740-02E7A22EA6E3}"/>
              </a:ext>
            </a:extLst>
          </p:cNvPr>
          <p:cNvSpPr txBox="1">
            <a:spLocks/>
          </p:cNvSpPr>
          <p:nvPr/>
        </p:nvSpPr>
        <p:spPr bwMode="auto">
          <a:xfrm>
            <a:off x="937846" y="2438400"/>
            <a:ext cx="1050387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de-DE" kern="0" err="1"/>
              <a:t>Introduction</a:t>
            </a:r>
            <a:endParaRPr lang="de-DE" kern="0"/>
          </a:p>
          <a:p>
            <a:pPr marL="514350" indent="-514350">
              <a:buFont typeface="+mj-lt"/>
              <a:buAutoNum type="arabicPeriod"/>
            </a:pPr>
            <a:r>
              <a:rPr lang="de-DE" kern="0"/>
              <a:t>Experiment Design</a:t>
            </a:r>
          </a:p>
          <a:p>
            <a:pPr marL="514350" indent="-514350">
              <a:buFont typeface="+mj-lt"/>
              <a:buAutoNum type="arabicPeriod"/>
            </a:pPr>
            <a:r>
              <a:rPr lang="de-DE" kern="0" err="1"/>
              <a:t>Testfunction</a:t>
            </a:r>
            <a:r>
              <a:rPr lang="de-DE" kern="0"/>
              <a:t>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kern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kern="0" err="1"/>
              <a:t>Conclusion</a:t>
            </a:r>
            <a:endParaRPr lang="de-DE" kern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A37B40D-5247-9C24-C9B8-99B3D5FDCE5C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  <p:extLst>
      <p:ext uri="{BB962C8B-B14F-4D97-AF65-F5344CB8AC3E}">
        <p14:creationId xmlns:p14="http://schemas.microsoft.com/office/powerpoint/2010/main" val="339245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extLst>
              <a:ext uri="{FF2B5EF4-FFF2-40B4-BE49-F238E27FC236}">
                <a16:creationId xmlns:a16="http://schemas.microsoft.com/office/drawing/2014/main" id="{239B8A79-AF95-257B-1C41-F73942F58754}"/>
              </a:ext>
            </a:extLst>
          </p:cNvPr>
          <p:cNvSpPr/>
          <p:nvPr/>
        </p:nvSpPr>
        <p:spPr bwMode="auto">
          <a:xfrm>
            <a:off x="608625" y="5920066"/>
            <a:ext cx="4237695" cy="557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3.4 Multioutput Regression </a:t>
            </a:r>
            <a:r>
              <a:rPr lang="de-DE" b="1" err="1"/>
              <a:t>with</a:t>
            </a:r>
            <a:r>
              <a:rPr lang="de-DE" b="1"/>
              <a:t> </a:t>
            </a:r>
            <a:r>
              <a:rPr lang="de-DE" b="1" err="1"/>
              <a:t>Gradients</a:t>
            </a:r>
            <a:endParaRPr lang="de-DE" b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20</a:t>
            </a:fld>
            <a:endParaRPr lang="de-DE" alt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34B8EB-D68C-A98C-7C94-04E02E9C525C}"/>
              </a:ext>
            </a:extLst>
          </p:cNvPr>
          <p:cNvSpPr txBox="1"/>
          <p:nvPr/>
        </p:nvSpPr>
        <p:spPr>
          <a:xfrm>
            <a:off x="5587252" y="1961072"/>
            <a:ext cx="5948257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b="1" err="1"/>
              <a:t>Idea</a:t>
            </a:r>
            <a:endParaRPr lang="de-DE" b="1"/>
          </a:p>
          <a:p>
            <a:pPr>
              <a:buFont typeface="Wingdings" panose="05000000000000000000" pitchFamily="2" charset="2"/>
              <a:buChar char="§"/>
            </a:pPr>
            <a:r>
              <a:rPr lang="de-DE"/>
              <a:t>NN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trained</a:t>
            </a:r>
            <a:r>
              <a:rPr lang="de-DE"/>
              <a:t> on </a:t>
            </a:r>
            <a:r>
              <a:rPr lang="de-DE" err="1"/>
              <a:t>predicting</a:t>
            </a:r>
            <a:r>
              <a:rPr lang="de-DE"/>
              <a:t> </a:t>
            </a:r>
            <a:r>
              <a:rPr lang="de-DE" err="1"/>
              <a:t>gradients</a:t>
            </a:r>
            <a:r>
              <a:rPr lang="de-DE"/>
              <a:t> of 1st and 2nd </a:t>
            </a:r>
            <a:r>
              <a:rPr lang="de-DE" err="1"/>
              <a:t>order</a:t>
            </a:r>
            <a:endParaRPr lang="de-DE"/>
          </a:p>
          <a:p>
            <a:pPr>
              <a:buFont typeface="Wingdings" panose="05000000000000000000" pitchFamily="2" charset="2"/>
              <a:buChar char="§"/>
            </a:pPr>
            <a:r>
              <a:rPr lang="de-DE"/>
              <a:t>NN </a:t>
            </a:r>
            <a:r>
              <a:rPr lang="de-DE" err="1"/>
              <a:t>implicitly</a:t>
            </a:r>
            <a:r>
              <a:rPr lang="de-DE"/>
              <a:t> </a:t>
            </a:r>
            <a:r>
              <a:rPr lang="de-DE" err="1"/>
              <a:t>uses</a:t>
            </a:r>
            <a:r>
              <a:rPr lang="de-DE"/>
              <a:t> </a:t>
            </a:r>
            <a:r>
              <a:rPr lang="de-DE" err="1"/>
              <a:t>gradient</a:t>
            </a:r>
            <a:r>
              <a:rPr lang="de-DE"/>
              <a:t> </a:t>
            </a:r>
            <a:r>
              <a:rPr lang="de-DE" err="1"/>
              <a:t>information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prediction</a:t>
            </a:r>
            <a:r>
              <a:rPr lang="de-DE"/>
              <a:t> of y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Additional </a:t>
            </a:r>
            <a:r>
              <a:rPr lang="de-DE" err="1">
                <a:sym typeface="Wingdings" panose="05000000000000000000" pitchFamily="2" charset="2"/>
              </a:rPr>
              <a:t>information</a:t>
            </a:r>
            <a:r>
              <a:rPr lang="de-DE">
                <a:sym typeface="Wingdings" panose="05000000000000000000" pitchFamily="2" charset="2"/>
              </a:rPr>
              <a:t> to </a:t>
            </a:r>
            <a:r>
              <a:rPr lang="de-DE" err="1">
                <a:sym typeface="Wingdings" panose="05000000000000000000" pitchFamily="2" charset="2"/>
              </a:rPr>
              <a:t>capture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local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structure</a:t>
            </a:r>
            <a:endParaRPr lang="de-DE">
              <a:sym typeface="Wingdings" panose="05000000000000000000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4F8419-A7A5-42DF-2C00-F7562F8ADB6A}"/>
              </a:ext>
            </a:extLst>
          </p:cNvPr>
          <p:cNvSpPr txBox="1"/>
          <p:nvPr/>
        </p:nvSpPr>
        <p:spPr>
          <a:xfrm>
            <a:off x="5587252" y="4667666"/>
            <a:ext cx="5948258" cy="163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b="1" err="1"/>
              <a:t>Results</a:t>
            </a:r>
            <a:endParaRPr lang="de-DE" b="1"/>
          </a:p>
          <a:p>
            <a:pPr>
              <a:buFont typeface="Wingdings" panose="05000000000000000000" pitchFamily="2" charset="2"/>
              <a:buChar char="à"/>
            </a:pP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sufficient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gradient</a:t>
            </a:r>
            <a:r>
              <a:rPr lang="de-DE"/>
              <a:t> </a:t>
            </a:r>
            <a:r>
              <a:rPr lang="de-DE" err="1"/>
              <a:t>influence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difficult</a:t>
            </a:r>
            <a:r>
              <a:rPr lang="de-DE"/>
              <a:t> to </a:t>
            </a:r>
            <a:r>
              <a:rPr lang="de-DE" err="1"/>
              <a:t>balance</a:t>
            </a:r>
            <a:endParaRPr lang="de-DE"/>
          </a:p>
        </p:txBody>
      </p:sp>
      <p:pic>
        <p:nvPicPr>
          <p:cNvPr id="17" name="Grafik 16" descr="Ein Bild, das Diagramm, Reihe, Text, Design enthält.&#10;&#10;Automatisch generierte Beschreibung">
            <a:extLst>
              <a:ext uri="{FF2B5EF4-FFF2-40B4-BE49-F238E27FC236}">
                <a16:creationId xmlns:a16="http://schemas.microsoft.com/office/drawing/2014/main" id="{1EA4C460-5B26-DD7D-EA35-983F3A356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9" y="1781362"/>
            <a:ext cx="3440457" cy="396725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C2B26C4-ECB9-1668-A776-91A89E123399}"/>
              </a:ext>
            </a:extLst>
          </p:cNvPr>
          <p:cNvSpPr txBox="1"/>
          <p:nvPr/>
        </p:nvSpPr>
        <p:spPr>
          <a:xfrm>
            <a:off x="1840971" y="3173364"/>
            <a:ext cx="236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…        …        …</a:t>
            </a:r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0F451BA9-C522-C6BF-6DEA-86B4FED61AA0}"/>
              </a:ext>
            </a:extLst>
          </p:cNvPr>
          <p:cNvSpPr/>
          <p:nvPr/>
        </p:nvSpPr>
        <p:spPr bwMode="auto">
          <a:xfrm rot="5400000">
            <a:off x="1359835" y="5551954"/>
            <a:ext cx="225238" cy="524434"/>
          </a:xfrm>
          <a:prstGeom prst="rightBrace">
            <a:avLst>
              <a:gd name="adj1" fmla="val 56197"/>
              <a:gd name="adj2" fmla="val 53345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6EB8DEDD-BFD9-F740-C7D4-9800B57043A0}"/>
              </a:ext>
            </a:extLst>
          </p:cNvPr>
          <p:cNvSpPr/>
          <p:nvPr/>
        </p:nvSpPr>
        <p:spPr bwMode="auto">
          <a:xfrm rot="5400000">
            <a:off x="2324801" y="5306685"/>
            <a:ext cx="225238" cy="1001523"/>
          </a:xfrm>
          <a:prstGeom prst="rightBrace">
            <a:avLst>
              <a:gd name="adj1" fmla="val 56197"/>
              <a:gd name="adj2" fmla="val 53345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14D46F3-7150-A9C2-E397-AB4C5978F2B2}"/>
              </a:ext>
            </a:extLst>
          </p:cNvPr>
          <p:cNvSpPr/>
          <p:nvPr/>
        </p:nvSpPr>
        <p:spPr bwMode="auto">
          <a:xfrm rot="5400000">
            <a:off x="3567376" y="5306686"/>
            <a:ext cx="225238" cy="1001523"/>
          </a:xfrm>
          <a:prstGeom prst="rightBrace">
            <a:avLst>
              <a:gd name="adj1" fmla="val 56197"/>
              <a:gd name="adj2" fmla="val 53345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08150C-1612-75E7-9E5E-6E91348235D6}"/>
              </a:ext>
            </a:extLst>
          </p:cNvPr>
          <p:cNvSpPr txBox="1"/>
          <p:nvPr/>
        </p:nvSpPr>
        <p:spPr>
          <a:xfrm>
            <a:off x="1298163" y="5846340"/>
            <a:ext cx="30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/>
              <a:t>y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B36BFBF-AFD8-EF20-F195-7D01710FAE6B}"/>
              </a:ext>
            </a:extLst>
          </p:cNvPr>
          <p:cNvSpPr txBox="1"/>
          <p:nvPr/>
        </p:nvSpPr>
        <p:spPr>
          <a:xfrm>
            <a:off x="1890914" y="5920066"/>
            <a:ext cx="113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i="1"/>
              <a:t>1st </a:t>
            </a:r>
            <a:r>
              <a:rPr lang="de-DE" sz="1600" i="1" err="1"/>
              <a:t>order</a:t>
            </a:r>
            <a:r>
              <a:rPr lang="de-DE" sz="1600" i="1"/>
              <a:t> </a:t>
            </a:r>
            <a:r>
              <a:rPr lang="de-DE" sz="1600" i="1" err="1"/>
              <a:t>gradients</a:t>
            </a:r>
            <a:r>
              <a:rPr lang="de-DE" sz="1600" i="1"/>
              <a:t>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14FA8D-F341-CF31-4E11-FBF2B709CD1D}"/>
              </a:ext>
            </a:extLst>
          </p:cNvPr>
          <p:cNvSpPr txBox="1"/>
          <p:nvPr/>
        </p:nvSpPr>
        <p:spPr>
          <a:xfrm>
            <a:off x="3160860" y="5892506"/>
            <a:ext cx="1179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i="1"/>
              <a:t>2nd </a:t>
            </a:r>
            <a:r>
              <a:rPr lang="de-DE" sz="1600" i="1" err="1"/>
              <a:t>order</a:t>
            </a:r>
            <a:r>
              <a:rPr lang="de-DE" sz="1600" i="1"/>
              <a:t> </a:t>
            </a:r>
            <a:r>
              <a:rPr lang="de-DE" sz="1600" i="1" err="1"/>
              <a:t>gradients</a:t>
            </a:r>
            <a:r>
              <a:rPr lang="de-DE" sz="1600" i="1"/>
              <a:t> 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A060584-3F45-90F5-30F8-938379251C60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TZ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031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3.5 Taylor-Loss: Gradient-based Loss </a:t>
            </a:r>
            <a:r>
              <a:rPr lang="de-DE" b="1" err="1"/>
              <a:t>Function</a:t>
            </a:r>
            <a:endParaRPr lang="de-DE" b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21</a:t>
            </a:fld>
            <a:endParaRPr lang="de-DE" alt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6BFE353-F2CA-A184-7FA5-BFC1D5C13425}"/>
                  </a:ext>
                </a:extLst>
              </p:cNvPr>
              <p:cNvSpPr txBox="1"/>
              <p:nvPr/>
            </p:nvSpPr>
            <p:spPr>
              <a:xfrm>
                <a:off x="773713" y="2058839"/>
                <a:ext cx="7294862" cy="2432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57200" indent="-457200" defTabSz="1123519" eaLnBrk="0" hangingPunct="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►"/>
                  <a:defRPr sz="2000">
                    <a:solidFill>
                      <a:srgbClr val="5C6971"/>
                    </a:solidFill>
                    <a:latin typeface="+mn-lt"/>
                    <a:ea typeface="+mn-ea"/>
                  </a:defRPr>
                </a:lvl1pPr>
                <a:lvl2pPr marL="912493" indent="-349756" defTabSz="1123519" eaLnBrk="0" hangingPunct="0">
                  <a:buChar char="–"/>
                  <a:defRPr sz="2462">
                    <a:solidFill>
                      <a:srgbClr val="5C6971"/>
                    </a:solidFill>
                    <a:latin typeface="+mn-lt"/>
                    <a:ea typeface="+mn-ea"/>
                  </a:defRPr>
                </a:lvl2pPr>
                <a:lvl3pPr marL="1406839" indent="-283322" defTabSz="1123519" eaLnBrk="0" hangingPunct="0">
                  <a:buFont typeface="Wingdings" panose="05000000000000000000" pitchFamily="2" charset="2"/>
                  <a:buChar char="§"/>
                  <a:defRPr sz="2215">
                    <a:solidFill>
                      <a:srgbClr val="5C6971"/>
                    </a:solidFill>
                    <a:latin typeface="+mn-lt"/>
                    <a:ea typeface="+mn-ea"/>
                  </a:defRPr>
                </a:lvl3pPr>
                <a:lvl4pPr marL="1922681" indent="-281368" defTabSz="1123519" eaLnBrk="0" hangingPunct="0">
                  <a:buChar char="–"/>
                  <a:defRPr sz="1969">
                    <a:solidFill>
                      <a:srgbClr val="5C6971"/>
                    </a:solidFill>
                    <a:latin typeface="+mn-lt"/>
                    <a:ea typeface="+mn-ea"/>
                  </a:defRPr>
                </a:lvl4pPr>
                <a:lvl5pPr marL="2438523" indent="-281368" defTabSz="1123519" eaLnBrk="0" hangingPunct="0">
                  <a:buChar char="»"/>
                  <a:defRPr sz="1969">
                    <a:solidFill>
                      <a:srgbClr val="5C6971"/>
                    </a:solidFill>
                    <a:latin typeface="+mn-lt"/>
                    <a:ea typeface="+mn-ea"/>
                  </a:defRPr>
                </a:lvl5pPr>
                <a:lvl6pPr marL="3001258" indent="-281368" defTabSz="1123519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969">
                    <a:latin typeface="+mn-lt"/>
                    <a:ea typeface="+mn-ea"/>
                  </a:defRPr>
                </a:lvl6pPr>
                <a:lvl7pPr marL="3563993" indent="-281368" defTabSz="1123519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969">
                    <a:latin typeface="+mn-lt"/>
                    <a:ea typeface="+mn-ea"/>
                  </a:defRPr>
                </a:lvl7pPr>
                <a:lvl8pPr marL="4126730" indent="-281368" defTabSz="1123519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969">
                    <a:latin typeface="+mn-lt"/>
                    <a:ea typeface="+mn-ea"/>
                  </a:defRPr>
                </a:lvl8pPr>
                <a:lvl9pPr marL="4689465" indent="-281368" defTabSz="1123519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969"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de-DE" b="1" i="1" err="1"/>
                  <a:t>Idea</a:t>
                </a:r>
                <a:endParaRPr lang="de-DE" b="1" i="1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>
                    <a:sym typeface="Wingdings" panose="05000000000000000000" pitchFamily="2" charset="2"/>
                  </a:rPr>
                  <a:t>Fit </a:t>
                </a:r>
                <a:r>
                  <a:rPr lang="de-DE" err="1">
                    <a:sym typeface="Wingdings" panose="05000000000000000000" pitchFamily="2" charset="2"/>
                  </a:rPr>
                  <a:t>the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0, 1,…,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de-DE">
                    <a:sym typeface="Wingdings" panose="05000000000000000000" pitchFamily="2" charset="2"/>
                  </a:rPr>
                  <a:t> derivative </a:t>
                </a:r>
                <a:r>
                  <a:rPr lang="de-DE" err="1">
                    <a:sym typeface="Wingdings" panose="05000000000000000000" pitchFamily="2" charset="2"/>
                  </a:rPr>
                  <a:t>of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the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groundtruth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function</a:t>
                </a:r>
                <a:endParaRPr lang="de-DE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err="1">
                    <a:sym typeface="Wingdings" panose="05000000000000000000" pitchFamily="2" charset="2"/>
                  </a:rPr>
                  <a:t>Differentiate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groundtruth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function</a:t>
                </a:r>
                <a:r>
                  <a:rPr lang="de-DE">
                    <a:sym typeface="Wingdings" panose="05000000000000000000" pitchFamily="2" charset="2"/>
                  </a:rPr>
                  <a:t> and </a:t>
                </a:r>
                <a:r>
                  <a:rPr lang="de-DE" err="1">
                    <a:sym typeface="Wingdings" panose="05000000000000000000" pitchFamily="2" charset="2"/>
                  </a:rPr>
                  <a:t>model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times</a:t>
                </a:r>
                <a:r>
                  <a:rPr lang="de-DE">
                    <a:sym typeface="Wingdings" panose="05000000000000000000" pitchFamily="2" charset="2"/>
                  </a:rPr>
                  <a:t> w.r.t. </a:t>
                </a:r>
                <a:r>
                  <a:rPr lang="de-DE" err="1">
                    <a:sym typeface="Wingdings" panose="05000000000000000000" pitchFamily="2" charset="2"/>
                  </a:rPr>
                  <a:t>inputs</a:t>
                </a:r>
                <a:r>
                  <a:rPr lang="de-DE">
                    <a:sym typeface="Wingdings" panose="05000000000000000000" pitchFamily="2" charset="2"/>
                  </a:rPr>
                  <a:t> (</a:t>
                </a:r>
                <a:r>
                  <a:rPr lang="de-DE" err="1">
                    <a:sym typeface="Wingdings" panose="05000000000000000000" pitchFamily="2" charset="2"/>
                  </a:rPr>
                  <a:t>instead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of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parameters</a:t>
                </a:r>
                <a:r>
                  <a:rPr lang="de-DE">
                    <a:sym typeface="Wingdings" panose="05000000000000000000" pitchFamily="2" charset="2"/>
                  </a:rPr>
                  <a:t>, </a:t>
                </a:r>
                <a:r>
                  <a:rPr lang="de-DE" err="1">
                    <a:sym typeface="Wingdings" panose="05000000000000000000" pitchFamily="2" charset="2"/>
                  </a:rPr>
                  <a:t>as</a:t>
                </a:r>
                <a:r>
                  <a:rPr lang="de-DE">
                    <a:sym typeface="Wingdings" panose="05000000000000000000" pitchFamily="2" charset="2"/>
                  </a:rPr>
                  <a:t> in </a:t>
                </a:r>
                <a:r>
                  <a:rPr lang="de-DE" err="1">
                    <a:sym typeface="Wingdings" panose="05000000000000000000" pitchFamily="2" charset="2"/>
                  </a:rPr>
                  <a:t>backprop</a:t>
                </a:r>
                <a:r>
                  <a:rPr lang="de-DE">
                    <a:sym typeface="Wingdings" panose="05000000000000000000" pitchFamily="2" charset="2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err="1">
                    <a:sym typeface="Wingdings" panose="05000000000000000000" pitchFamily="2" charset="2"/>
                  </a:rPr>
                  <a:t>Minimize</a:t>
                </a:r>
                <a:r>
                  <a:rPr lang="de-DE">
                    <a:sym typeface="Wingdings" panose="05000000000000000000" pitchFamily="2" charset="2"/>
                  </a:rPr>
                  <a:t> MSE </a:t>
                </a:r>
                <a:r>
                  <a:rPr lang="de-DE" err="1">
                    <a:sym typeface="Wingdings" panose="05000000000000000000" pitchFamily="2" charset="2"/>
                  </a:rPr>
                  <a:t>between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true</a:t>
                </a:r>
                <a:r>
                  <a:rPr lang="de-DE">
                    <a:sym typeface="Wingdings" panose="05000000000000000000" pitchFamily="2" charset="2"/>
                  </a:rPr>
                  <a:t> and </a:t>
                </a:r>
                <a:r>
                  <a:rPr lang="de-DE" err="1">
                    <a:sym typeface="Wingdings" panose="05000000000000000000" pitchFamily="2" charset="2"/>
                  </a:rPr>
                  <a:t>predicted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gradients</a:t>
                </a:r>
                <a:endParaRPr lang="de-DE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6BFE353-F2CA-A184-7FA5-BFC1D5C13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13" y="2058839"/>
                <a:ext cx="7294862" cy="2432050"/>
              </a:xfrm>
              <a:prstGeom prst="rect">
                <a:avLst/>
              </a:prstGeom>
              <a:blipFill>
                <a:blip r:embed="rId3"/>
                <a:stretch>
                  <a:fillRect l="-919" t="-12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34FBA1AB-6EEB-70F5-8A75-692CA2AFBCBF}"/>
              </a:ext>
            </a:extLst>
          </p:cNvPr>
          <p:cNvSpPr txBox="1"/>
          <p:nvPr/>
        </p:nvSpPr>
        <p:spPr>
          <a:xfrm>
            <a:off x="773713" y="4644816"/>
            <a:ext cx="8220763" cy="53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b="1" i="1"/>
              <a:t>Our Loss </a:t>
            </a:r>
            <a:r>
              <a:rPr lang="de-DE" b="1" i="1" err="1"/>
              <a:t>function</a:t>
            </a:r>
            <a:endParaRPr lang="de-DE" b="1" i="1"/>
          </a:p>
        </p:txBody>
      </p:sp>
      <p:pic>
        <p:nvPicPr>
          <p:cNvPr id="1026" name="Picture 2" descr="Taylor Swift Hits 100 Million Spotify Listeners, First Female Artist To Do  So - Variety">
            <a:extLst>
              <a:ext uri="{FF2B5EF4-FFF2-40B4-BE49-F238E27FC236}">
                <a16:creationId xmlns:a16="http://schemas.microsoft.com/office/drawing/2014/main" id="{6C18B7EC-1013-2208-068D-9F273C82C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8" r="30015"/>
          <a:stretch/>
        </p:blipFill>
        <p:spPr bwMode="auto">
          <a:xfrm>
            <a:off x="8664884" y="1741458"/>
            <a:ext cx="2753403" cy="363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89C1FB0-E9C4-F25F-EA4E-D74CF5E2D89D}"/>
              </a:ext>
            </a:extLst>
          </p:cNvPr>
          <p:cNvSpPr txBox="1"/>
          <p:nvPr/>
        </p:nvSpPr>
        <p:spPr>
          <a:xfrm>
            <a:off x="907413" y="6264603"/>
            <a:ext cx="9731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>
                <a:solidFill>
                  <a:srgbClr val="5C6971"/>
                </a:solidFill>
              </a:rPr>
              <a:t>https://variety.com/wp-content/uploads/2023/08/BUK_8738-e1691715895373.jpg (01.09.2023)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5F16B77-201A-BE57-9D02-FF0F7AE5E0AE}"/>
              </a:ext>
            </a:extLst>
          </p:cNvPr>
          <p:cNvSpPr txBox="1"/>
          <p:nvPr/>
        </p:nvSpPr>
        <p:spPr>
          <a:xfrm flipH="1">
            <a:off x="9044481" y="5411101"/>
            <a:ext cx="224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>
                <a:solidFill>
                  <a:srgbClr val="5C6971"/>
                </a:solidFill>
              </a:rPr>
              <a:t>Fig</a:t>
            </a:r>
            <a:r>
              <a:rPr lang="de-DE" i="1">
                <a:solidFill>
                  <a:srgbClr val="5C6971"/>
                </a:solidFill>
              </a:rPr>
              <a:t>.: Taylor Swift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1A1A730-5878-D023-57A8-92185530F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323" y="5101667"/>
            <a:ext cx="6391322" cy="795343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56149AE-5BAA-46FE-37CA-966845701BFD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TZ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A2942C5-6E3A-1CC7-3E80-F0641CBE75D7}"/>
              </a:ext>
            </a:extLst>
          </p:cNvPr>
          <p:cNvSpPr txBox="1"/>
          <p:nvPr/>
        </p:nvSpPr>
        <p:spPr>
          <a:xfrm>
            <a:off x="8626415" y="1426998"/>
            <a:ext cx="35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>
                <a:solidFill>
                  <a:srgbClr val="5C6971"/>
                </a:solidFill>
              </a:rPr>
              <a:t>„Nicht zu verwechseln mit:“</a:t>
            </a:r>
          </a:p>
        </p:txBody>
      </p:sp>
    </p:spTree>
    <p:extLst>
      <p:ext uri="{BB962C8B-B14F-4D97-AF65-F5344CB8AC3E}">
        <p14:creationId xmlns:p14="http://schemas.microsoft.com/office/powerpoint/2010/main" val="4358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3.5 Taylor-Loss: Gradient-based Loss Function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22</a:t>
            </a:fld>
            <a:endParaRPr lang="de-DE" alt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6BFE353-F2CA-A184-7FA5-BFC1D5C13425}"/>
              </a:ext>
            </a:extLst>
          </p:cNvPr>
          <p:cNvSpPr txBox="1"/>
          <p:nvPr/>
        </p:nvSpPr>
        <p:spPr>
          <a:xfrm>
            <a:off x="773713" y="2058839"/>
            <a:ext cx="7145336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b="1" i="1" err="1"/>
              <a:t>Results</a:t>
            </a:r>
            <a:endParaRPr lang="de-DE" b="1" i="1"/>
          </a:p>
          <a:p>
            <a:pPr>
              <a:buFont typeface="Wingdings" panose="05000000000000000000" pitchFamily="2" charset="2"/>
              <a:buChar char="§"/>
            </a:pPr>
            <a:r>
              <a:rPr lang="de-DE" err="1">
                <a:sym typeface="Wingdings" panose="05000000000000000000" pitchFamily="2" charset="2"/>
              </a:rPr>
              <a:t>Visually</a:t>
            </a:r>
            <a:r>
              <a:rPr lang="de-DE">
                <a:sym typeface="Wingdings" panose="05000000000000000000" pitchFamily="2" charset="2"/>
              </a:rPr>
              <a:t> promising </a:t>
            </a:r>
            <a:r>
              <a:rPr lang="de-DE" err="1">
                <a:sym typeface="Wingdings" panose="05000000000000000000" pitchFamily="2" charset="2"/>
              </a:rPr>
              <a:t>results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obtained</a:t>
            </a:r>
            <a:r>
              <a:rPr lang="de-DE">
                <a:sym typeface="Wingdings" panose="05000000000000000000" pitchFamily="2" charset="2"/>
              </a:rPr>
              <a:t> for BBOB F01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>
                <a:sym typeface="Wingdings" panose="05000000000000000000" pitchFamily="2" charset="2"/>
              </a:rPr>
              <a:t>Challenge: </a:t>
            </a:r>
            <a:r>
              <a:rPr lang="de-DE" err="1">
                <a:sym typeface="Wingdings" panose="05000000000000000000" pitchFamily="2" charset="2"/>
              </a:rPr>
              <a:t>reengineering</a:t>
            </a:r>
            <a:r>
              <a:rPr lang="de-DE">
                <a:sym typeface="Wingdings" panose="05000000000000000000" pitchFamily="2" charset="2"/>
              </a:rPr>
              <a:t> functions in a </a:t>
            </a:r>
            <a:r>
              <a:rPr lang="de-DE" err="1">
                <a:sym typeface="Wingdings" panose="05000000000000000000" pitchFamily="2" charset="2"/>
              </a:rPr>
              <a:t>differentiable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manner</a:t>
            </a:r>
            <a:r>
              <a:rPr lang="de-DE">
                <a:sym typeface="Wingdings" panose="05000000000000000000" pitchFamily="2" charset="2"/>
              </a:rPr>
              <a:t>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err="1">
                <a:sym typeface="Wingdings" panose="05000000000000000000" pitchFamily="2" charset="2"/>
              </a:rPr>
              <a:t>Differentiable</a:t>
            </a:r>
            <a:r>
              <a:rPr lang="de-DE" sz="2000">
                <a:sym typeface="Wingdings" panose="05000000000000000000" pitchFamily="2" charset="2"/>
              </a:rPr>
              <a:t> </a:t>
            </a:r>
            <a:r>
              <a:rPr lang="de-DE" sz="2000" err="1">
                <a:sym typeface="Wingdings" panose="05000000000000000000" pitchFamily="2" charset="2"/>
              </a:rPr>
              <a:t>implementation</a:t>
            </a:r>
            <a:r>
              <a:rPr lang="de-DE" sz="2000">
                <a:sym typeface="Wingdings" panose="05000000000000000000" pitchFamily="2" charset="2"/>
              </a:rPr>
              <a:t> for F03 and F24 not available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>
                <a:sym typeface="Wingdings" panose="05000000000000000000" pitchFamily="2" charset="2"/>
              </a:rPr>
              <a:t>Simulation not </a:t>
            </a:r>
            <a:r>
              <a:rPr lang="de-DE" sz="2000" err="1">
                <a:sym typeface="Wingdings" panose="05000000000000000000" pitchFamily="2" charset="2"/>
              </a:rPr>
              <a:t>implemented</a:t>
            </a:r>
            <a:r>
              <a:rPr lang="de-DE" sz="2000">
                <a:sym typeface="Wingdings" panose="05000000000000000000" pitchFamily="2" charset="2"/>
              </a:rPr>
              <a:t> for F03 and F24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>
                <a:sym typeface="Wingdings" panose="05000000000000000000" pitchFamily="2" charset="2"/>
              </a:rPr>
              <a:t>For </a:t>
            </a:r>
            <a:r>
              <a:rPr lang="de-DE" err="1">
                <a:sym typeface="Wingdings" panose="05000000000000000000" pitchFamily="2" charset="2"/>
              </a:rPr>
              <a:t>future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experiments</a:t>
            </a:r>
            <a:r>
              <a:rPr lang="de-DE">
                <a:sym typeface="Wingdings" panose="05000000000000000000" pitchFamily="2" charset="2"/>
              </a:rPr>
              <a:t>, a </a:t>
            </a:r>
            <a:r>
              <a:rPr lang="de-DE" err="1">
                <a:sym typeface="Wingdings" panose="05000000000000000000" pitchFamily="2" charset="2"/>
              </a:rPr>
              <a:t>more</a:t>
            </a:r>
            <a:r>
              <a:rPr lang="de-DE">
                <a:sym typeface="Wingdings" panose="05000000000000000000" pitchFamily="2" charset="2"/>
              </a:rPr>
              <a:t> performant </a:t>
            </a:r>
            <a:r>
              <a:rPr lang="de-DE" err="1">
                <a:sym typeface="Wingdings" panose="05000000000000000000" pitchFamily="2" charset="2"/>
              </a:rPr>
              <a:t>implementation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the </a:t>
            </a:r>
            <a:r>
              <a:rPr lang="de-DE" err="1">
                <a:sym typeface="Wingdings" panose="05000000000000000000" pitchFamily="2" charset="2"/>
              </a:rPr>
              <a:t>loss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function</a:t>
            </a:r>
            <a:r>
              <a:rPr lang="de-DE">
                <a:sym typeface="Wingdings" panose="05000000000000000000" pitchFamily="2" charset="2"/>
              </a:rPr>
              <a:t> is </a:t>
            </a:r>
            <a:r>
              <a:rPr lang="de-DE" err="1">
                <a:sym typeface="Wingdings" panose="05000000000000000000" pitchFamily="2" charset="2"/>
              </a:rPr>
              <a:t>required</a:t>
            </a:r>
            <a:endParaRPr lang="de-DE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>
              <a:sym typeface="Wingdings" panose="05000000000000000000" pitchFamily="2" charset="2"/>
            </a:endParaRPr>
          </a:p>
        </p:txBody>
      </p:sp>
      <p:pic>
        <p:nvPicPr>
          <p:cNvPr id="3" name="Grafik 2" descr="Ein Bild, das Screenshot, Text, Farbigkeit enthält.&#10;&#10;Automatisch generierte Beschreibung">
            <a:extLst>
              <a:ext uri="{FF2B5EF4-FFF2-40B4-BE49-F238E27FC236}">
                <a16:creationId xmlns:a16="http://schemas.microsoft.com/office/drawing/2014/main" id="{05A3F15F-5AB7-3AC7-8A8B-2AC877B46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75" r="34150"/>
          <a:stretch/>
        </p:blipFill>
        <p:spPr>
          <a:xfrm>
            <a:off x="7919049" y="2058839"/>
            <a:ext cx="3826164" cy="3760774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D7BB8F2-0C3D-CE8A-D9F2-8618D63443D9}"/>
              </a:ext>
            </a:extLst>
          </p:cNvPr>
          <p:cNvSpPr/>
          <p:nvPr/>
        </p:nvSpPr>
        <p:spPr bwMode="auto">
          <a:xfrm>
            <a:off x="11535510" y="60711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TZ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8127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63D579-3002-A49C-E0DE-3E1664D1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04 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BE8404-A403-3002-4DCF-99F46427E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2541" y="4533109"/>
            <a:ext cx="5083906" cy="1500187"/>
          </a:xfrm>
        </p:spPr>
        <p:txBody>
          <a:bodyPr/>
          <a:lstStyle/>
          <a:p>
            <a:pPr marL="342900" indent="-468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err="1"/>
              <a:t>Graphical</a:t>
            </a:r>
            <a:r>
              <a:rPr lang="de-DE"/>
              <a:t> </a:t>
            </a:r>
            <a:r>
              <a:rPr lang="de-DE" err="1"/>
              <a:t>evaluation</a:t>
            </a:r>
            <a:endParaRPr lang="de-DE"/>
          </a:p>
          <a:p>
            <a:pPr marL="342900" indent="-468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/>
              <a:t>Evaluation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optimizers</a:t>
            </a:r>
            <a:endParaRPr lang="de-DE"/>
          </a:p>
          <a:p>
            <a:pPr marL="342900" indent="-468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err="1"/>
              <a:t>Metric</a:t>
            </a:r>
            <a:r>
              <a:rPr lang="de-DE"/>
              <a:t>-based </a:t>
            </a:r>
            <a:r>
              <a:rPr lang="de-DE" err="1"/>
              <a:t>evaluation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1EC99-C782-EB1A-19E7-862D3061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8714F-2F68-72AE-758A-47F97AD13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23</a:t>
            </a:fld>
            <a:endParaRPr lang="de-DE" alt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0CA9064-72C8-006B-8F04-9EAE0FBBA320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TZ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377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11B7D363-8F32-E204-911D-80C8D31EEC19}"/>
              </a:ext>
            </a:extLst>
          </p:cNvPr>
          <p:cNvSpPr/>
          <p:nvPr/>
        </p:nvSpPr>
        <p:spPr bwMode="auto">
          <a:xfrm>
            <a:off x="1819649" y="5916168"/>
            <a:ext cx="4271503" cy="484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4.1 </a:t>
            </a:r>
            <a:r>
              <a:rPr lang="de-DE" b="1" err="1"/>
              <a:t>Graphical</a:t>
            </a:r>
            <a:r>
              <a:rPr lang="de-DE" b="1"/>
              <a:t>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24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9C2A351-EA5A-5DCE-7ECA-AE9C0F735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7130" y="1219961"/>
            <a:ext cx="1730558" cy="461335"/>
          </a:xfr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/>
          <a:lstStyle/>
          <a:p>
            <a:r>
              <a:rPr lang="de-DE" sz="2400">
                <a:solidFill>
                  <a:schemeClr val="bg1"/>
                </a:solidFill>
              </a:rPr>
              <a:t>BBOB F01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37EB6A-590E-C425-FA98-C55E1D266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2" r="34288"/>
          <a:stretch/>
        </p:blipFill>
        <p:spPr>
          <a:xfrm>
            <a:off x="3325029" y="1777663"/>
            <a:ext cx="2590661" cy="25474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94A524F-FB61-6EBF-20C0-5E9C5FE31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25"/>
          <a:stretch/>
        </p:blipFill>
        <p:spPr>
          <a:xfrm>
            <a:off x="524319" y="1768346"/>
            <a:ext cx="2625248" cy="25308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FF66192-1C88-E5A6-70D6-5BB974B7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34" r="34218"/>
          <a:stretch/>
        </p:blipFill>
        <p:spPr>
          <a:xfrm>
            <a:off x="6091152" y="1768346"/>
            <a:ext cx="2531388" cy="25149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4835440-6CA7-CFD9-205B-E5C519A4D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25" r="34246"/>
          <a:stretch/>
        </p:blipFill>
        <p:spPr>
          <a:xfrm>
            <a:off x="8798002" y="1719507"/>
            <a:ext cx="2596342" cy="254744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234B23C-4A3E-0405-AF26-F6C20E2DF3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00" r="34300"/>
          <a:stretch/>
        </p:blipFill>
        <p:spPr>
          <a:xfrm>
            <a:off x="524319" y="4299223"/>
            <a:ext cx="2590661" cy="25526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690F243-0784-4FD1-5D49-F293A7D6FE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175" r="34150"/>
          <a:stretch/>
        </p:blipFill>
        <p:spPr>
          <a:xfrm>
            <a:off x="3325029" y="4301196"/>
            <a:ext cx="2590661" cy="254638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48B65832-AFA7-2269-04E6-33C8B9368D2D}"/>
              </a:ext>
            </a:extLst>
          </p:cNvPr>
          <p:cNvSpPr txBox="1"/>
          <p:nvPr/>
        </p:nvSpPr>
        <p:spPr>
          <a:xfrm>
            <a:off x="6647688" y="4630628"/>
            <a:ext cx="4523859" cy="1532727"/>
          </a:xfrm>
          <a:prstGeom prst="rect">
            <a:avLst/>
          </a:prstGeom>
          <a:noFill/>
          <a:ln w="28575">
            <a:solidFill>
              <a:srgbClr val="E2001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visually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,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most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models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b="1" err="1">
                <a:solidFill>
                  <a:srgbClr val="5C6971"/>
                </a:solidFill>
                <a:sym typeface="Wingdings" panose="05000000000000000000" pitchFamily="2" charset="2"/>
              </a:rPr>
              <a:t>can</a:t>
            </a:r>
            <a:r>
              <a:rPr lang="de-DE" b="1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b="1" err="1">
                <a:solidFill>
                  <a:srgbClr val="5C6971"/>
                </a:solidFill>
                <a:sym typeface="Wingdings" panose="05000000000000000000" pitchFamily="2" charset="2"/>
              </a:rPr>
              <a:t>simulate</a:t>
            </a:r>
            <a:r>
              <a:rPr lang="de-DE" b="1">
                <a:solidFill>
                  <a:srgbClr val="5C6971"/>
                </a:solidFill>
                <a:sym typeface="Wingdings" panose="05000000000000000000" pitchFamily="2" charset="2"/>
              </a:rPr>
              <a:t> F01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quite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well</a:t>
            </a:r>
            <a:endParaRPr lang="de-DE">
              <a:solidFill>
                <a:srgbClr val="5C697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(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incorrect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) </a:t>
            </a:r>
            <a:r>
              <a:rPr lang="de-DE" b="1" err="1">
                <a:solidFill>
                  <a:srgbClr val="5C6971"/>
                </a:solidFill>
                <a:sym typeface="Wingdings" panose="05000000000000000000" pitchFamily="2" charset="2"/>
              </a:rPr>
              <a:t>ruggedness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introduced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by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models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with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estimated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gradients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as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input</a:t>
            </a:r>
            <a:endParaRPr lang="de-DE">
              <a:solidFill>
                <a:srgbClr val="5C6971"/>
              </a:solidFill>
            </a:endParaRP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836BF0F9-0C86-EEFF-A8F8-69926647AC24}"/>
              </a:ext>
            </a:extLst>
          </p:cNvPr>
          <p:cNvSpPr txBox="1">
            <a:spLocks/>
          </p:cNvSpPr>
          <p:nvPr/>
        </p:nvSpPr>
        <p:spPr bwMode="auto">
          <a:xfrm>
            <a:off x="4917130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F01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532B91C-2C3A-7BDF-8C03-F04B43A4403D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TZ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090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11B7D363-8F32-E204-911D-80C8D31EEC19}"/>
              </a:ext>
            </a:extLst>
          </p:cNvPr>
          <p:cNvSpPr/>
          <p:nvPr/>
        </p:nvSpPr>
        <p:spPr bwMode="auto">
          <a:xfrm>
            <a:off x="1819650" y="5916168"/>
            <a:ext cx="1596410" cy="484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4.1 </a:t>
            </a:r>
            <a:r>
              <a:rPr lang="de-DE" b="1" err="1"/>
              <a:t>Graphical</a:t>
            </a:r>
            <a:r>
              <a:rPr lang="de-DE" b="1"/>
              <a:t>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25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9C2A351-EA5A-5DCE-7ECA-AE9C0F735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7130" y="1219961"/>
            <a:ext cx="1730558" cy="461335"/>
          </a:xfr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/>
          <a:lstStyle/>
          <a:p>
            <a:r>
              <a:rPr lang="de-DE" sz="2400">
                <a:solidFill>
                  <a:schemeClr val="bg1"/>
                </a:solidFill>
              </a:rPr>
              <a:t>BBOB F03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8B65832-AFA7-2269-04E6-33C8B9368D2D}"/>
              </a:ext>
            </a:extLst>
          </p:cNvPr>
          <p:cNvSpPr txBox="1"/>
          <p:nvPr/>
        </p:nvSpPr>
        <p:spPr>
          <a:xfrm>
            <a:off x="3662521" y="4590765"/>
            <a:ext cx="6291935" cy="978729"/>
          </a:xfrm>
          <a:prstGeom prst="rect">
            <a:avLst/>
          </a:prstGeom>
          <a:noFill/>
          <a:ln w="28575">
            <a:solidFill>
              <a:srgbClr val="E2001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1">
                <a:solidFill>
                  <a:srgbClr val="5C6971"/>
                </a:solidFill>
                <a:sym typeface="Wingdings" panose="05000000000000000000" pitchFamily="2" charset="2"/>
              </a:rPr>
              <a:t>Global </a:t>
            </a:r>
            <a:r>
              <a:rPr lang="de-DE" b="1" err="1">
                <a:solidFill>
                  <a:srgbClr val="5C6971"/>
                </a:solidFill>
                <a:sym typeface="Wingdings" panose="05000000000000000000" pitchFamily="2" charset="2"/>
              </a:rPr>
              <a:t>structure</a:t>
            </a:r>
            <a:r>
              <a:rPr lang="de-DE" b="1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is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captured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by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classic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models</a:t>
            </a:r>
            <a:endParaRPr lang="de-DE">
              <a:solidFill>
                <a:srgbClr val="5C697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Models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with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estimated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gradients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introduce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b="1">
                <a:solidFill>
                  <a:srgbClr val="5C6971"/>
                </a:solidFill>
                <a:sym typeface="Wingdings" panose="05000000000000000000" pitchFamily="2" charset="2"/>
              </a:rPr>
              <a:t>extreme </a:t>
            </a:r>
            <a:r>
              <a:rPr lang="de-DE" b="1" err="1">
                <a:solidFill>
                  <a:srgbClr val="5C6971"/>
                </a:solidFill>
                <a:sym typeface="Wingdings" panose="05000000000000000000" pitchFamily="2" charset="2"/>
              </a:rPr>
              <a:t>local</a:t>
            </a:r>
            <a:r>
              <a:rPr lang="de-DE" b="1">
                <a:solidFill>
                  <a:srgbClr val="5C6971"/>
                </a:solidFill>
                <a:sym typeface="Wingdings" panose="05000000000000000000" pitchFamily="2" charset="2"/>
              </a:rPr>
              <a:t>, </a:t>
            </a:r>
            <a:r>
              <a:rPr lang="de-DE" b="1" err="1">
                <a:solidFill>
                  <a:srgbClr val="5C6971"/>
                </a:solidFill>
                <a:sym typeface="Wingdings" panose="05000000000000000000" pitchFamily="2" charset="2"/>
              </a:rPr>
              <a:t>incorrect</a:t>
            </a:r>
            <a:r>
              <a:rPr lang="de-DE" b="1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b="1" err="1">
                <a:solidFill>
                  <a:srgbClr val="5C6971"/>
                </a:solidFill>
                <a:sym typeface="Wingdings" panose="05000000000000000000" pitchFamily="2" charset="2"/>
              </a:rPr>
              <a:t>ruggedness</a:t>
            </a:r>
            <a:endParaRPr lang="de-DE" b="1">
              <a:solidFill>
                <a:srgbClr val="5C697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FF74727-C4EC-C022-7A2D-13E1082A8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25"/>
          <a:stretch/>
        </p:blipFill>
        <p:spPr>
          <a:xfrm>
            <a:off x="608625" y="1768346"/>
            <a:ext cx="2607363" cy="25056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28449BF-530C-6E86-BABB-1E36F0E9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0" r="34000"/>
          <a:stretch/>
        </p:blipFill>
        <p:spPr>
          <a:xfrm>
            <a:off x="3325029" y="1756844"/>
            <a:ext cx="2548269" cy="24986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56FE2D7-4186-CF67-2ECD-BEABCCD6C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0" r="34151"/>
          <a:stretch/>
        </p:blipFill>
        <p:spPr>
          <a:xfrm>
            <a:off x="6071092" y="1768346"/>
            <a:ext cx="2529116" cy="249861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EDFABF1-7824-6BCC-1EAE-3A970D566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66" r="34198"/>
          <a:stretch/>
        </p:blipFill>
        <p:spPr>
          <a:xfrm>
            <a:off x="8798002" y="1744959"/>
            <a:ext cx="2529116" cy="252199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8DF0015-7BB1-D519-906A-5ABD93EA9C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19" r="34057"/>
          <a:stretch/>
        </p:blipFill>
        <p:spPr>
          <a:xfrm>
            <a:off x="608626" y="4284208"/>
            <a:ext cx="2598256" cy="2574875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85FB4B1-2AEE-59D7-A239-58238EBE609E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TZ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285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11B7D363-8F32-E204-911D-80C8D31EEC19}"/>
              </a:ext>
            </a:extLst>
          </p:cNvPr>
          <p:cNvSpPr/>
          <p:nvPr/>
        </p:nvSpPr>
        <p:spPr bwMode="auto">
          <a:xfrm>
            <a:off x="1819650" y="5916168"/>
            <a:ext cx="1596410" cy="484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4.1 </a:t>
            </a:r>
            <a:r>
              <a:rPr lang="de-DE" b="1" err="1"/>
              <a:t>Graphical</a:t>
            </a:r>
            <a:r>
              <a:rPr lang="de-DE" b="1"/>
              <a:t>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26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9C2A351-EA5A-5DCE-7ECA-AE9C0F735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7130" y="1219961"/>
            <a:ext cx="1730558" cy="461335"/>
          </a:xfr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/>
          <a:lstStyle/>
          <a:p>
            <a:r>
              <a:rPr lang="de-DE" sz="2400">
                <a:solidFill>
                  <a:schemeClr val="bg1"/>
                </a:solidFill>
              </a:rPr>
              <a:t>BBOB F24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8B65832-AFA7-2269-04E6-33C8B9368D2D}"/>
              </a:ext>
            </a:extLst>
          </p:cNvPr>
          <p:cNvSpPr txBox="1"/>
          <p:nvPr/>
        </p:nvSpPr>
        <p:spPr>
          <a:xfrm>
            <a:off x="3662521" y="4590765"/>
            <a:ext cx="6291935" cy="978729"/>
          </a:xfrm>
          <a:prstGeom prst="rect">
            <a:avLst/>
          </a:prstGeom>
          <a:noFill/>
          <a:ln w="28575">
            <a:solidFill>
              <a:srgbClr val="E2001A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Global structure is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captured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by classic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models</a:t>
            </a:r>
            <a:endParaRPr lang="de-DE">
              <a:solidFill>
                <a:srgbClr val="5C697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Models with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estimated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gradients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introduce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extreme local,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incorrect</a:t>
            </a:r>
            <a:r>
              <a:rPr lang="de-DE">
                <a:solidFill>
                  <a:srgbClr val="5C6971"/>
                </a:solidFill>
                <a:sym typeface="Wingdings" panose="05000000000000000000" pitchFamily="2" charset="2"/>
              </a:rPr>
              <a:t> </a:t>
            </a:r>
            <a:r>
              <a:rPr lang="de-DE" err="1">
                <a:solidFill>
                  <a:srgbClr val="5C6971"/>
                </a:solidFill>
                <a:sym typeface="Wingdings" panose="05000000000000000000" pitchFamily="2" charset="2"/>
              </a:rPr>
              <a:t>ruggedness</a:t>
            </a:r>
            <a:endParaRPr lang="de-DE">
              <a:solidFill>
                <a:srgbClr val="5C697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FF74727-C4EC-C022-7A2D-13E1082A8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25"/>
          <a:stretch/>
        </p:blipFill>
        <p:spPr>
          <a:xfrm>
            <a:off x="608625" y="1768346"/>
            <a:ext cx="2607363" cy="25056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5F3DC1-567E-75A6-9806-E4712BC92B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64" r="329"/>
          <a:stretch/>
        </p:blipFill>
        <p:spPr>
          <a:xfrm>
            <a:off x="658613" y="1771907"/>
            <a:ext cx="2548269" cy="25020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C7EC2AC-D944-1400-D616-CF9020D2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2" r="34245"/>
          <a:stretch/>
        </p:blipFill>
        <p:spPr>
          <a:xfrm>
            <a:off x="3368923" y="1768346"/>
            <a:ext cx="2549233" cy="25271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270D66-7EC2-8CC5-E9B7-2DB70D614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64" r="34104"/>
          <a:stretch/>
        </p:blipFill>
        <p:spPr>
          <a:xfrm>
            <a:off x="6071092" y="1768346"/>
            <a:ext cx="2604082" cy="25219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112E388-F133-0489-1CC0-D9B962A500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30" r="34151"/>
          <a:stretch/>
        </p:blipFill>
        <p:spPr>
          <a:xfrm>
            <a:off x="8828110" y="1768346"/>
            <a:ext cx="2552789" cy="252199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134646E-252E-493A-94D4-C0051A4176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283" r="34057"/>
          <a:stretch/>
        </p:blipFill>
        <p:spPr>
          <a:xfrm>
            <a:off x="623362" y="4204449"/>
            <a:ext cx="2604083" cy="2560799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5B3BDD4-A95C-6E5A-7C39-E98447ECA90A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TZ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7658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4.1 </a:t>
            </a:r>
            <a:r>
              <a:rPr lang="de-DE" b="1" err="1"/>
              <a:t>Graphical</a:t>
            </a:r>
            <a:r>
              <a:rPr lang="de-DE" b="1"/>
              <a:t>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27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E0EC351-E438-482C-751B-5073CE0EF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3394"/>
            <a:ext cx="5386754" cy="639762"/>
          </a:xfrm>
        </p:spPr>
        <p:txBody>
          <a:bodyPr/>
          <a:lstStyle/>
          <a:p>
            <a:r>
              <a:rPr lang="de-DE" sz="2400" err="1"/>
              <a:t>Limitations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err="1"/>
              <a:t>Graphical</a:t>
            </a:r>
            <a:r>
              <a:rPr lang="de-DE" sz="2400"/>
              <a:t> Evaluation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86D17E4-A5BD-69CD-DE17-CB4BA28E03D3}"/>
              </a:ext>
            </a:extLst>
          </p:cNvPr>
          <p:cNvSpPr txBox="1"/>
          <p:nvPr/>
        </p:nvSpPr>
        <p:spPr>
          <a:xfrm>
            <a:off x="718353" y="2574984"/>
            <a:ext cx="8736543" cy="124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 marL="360000" indent="-360000">
              <a:buClr>
                <a:srgbClr val="E2001A"/>
              </a:buClr>
              <a:buFont typeface="Arial" panose="020B0604020202020204" pitchFamily="34" charset="0"/>
              <a:buChar char="ꭙ"/>
            </a:pPr>
            <a:r>
              <a:rPr lang="de-DE">
                <a:sym typeface="Wingdings" panose="05000000000000000000" pitchFamily="2" charset="2"/>
              </a:rPr>
              <a:t>Qualitative (and </a:t>
            </a:r>
            <a:r>
              <a:rPr lang="de-DE" err="1">
                <a:sym typeface="Wingdings" panose="05000000000000000000" pitchFamily="2" charset="2"/>
              </a:rPr>
              <a:t>subjective</a:t>
            </a:r>
            <a:r>
              <a:rPr lang="de-DE">
                <a:sym typeface="Wingdings" panose="05000000000000000000" pitchFamily="2" charset="2"/>
              </a:rPr>
              <a:t>) </a:t>
            </a:r>
            <a:r>
              <a:rPr lang="de-DE" err="1">
                <a:sym typeface="Wingdings" panose="05000000000000000000" pitchFamily="2" charset="2"/>
              </a:rPr>
              <a:t>assessment</a:t>
            </a:r>
            <a:endParaRPr lang="de-DE">
              <a:sym typeface="Wingdings" panose="05000000000000000000" pitchFamily="2" charset="2"/>
            </a:endParaRPr>
          </a:p>
          <a:p>
            <a:pPr marL="360000" indent="-360000">
              <a:buClr>
                <a:srgbClr val="E2001A"/>
              </a:buClr>
              <a:buFont typeface="Arial" panose="020B0604020202020204" pitchFamily="34" charset="0"/>
              <a:buChar char="ꭙ"/>
            </a:pPr>
            <a:r>
              <a:rPr lang="de-DE">
                <a:sym typeface="Wingdings" panose="05000000000000000000" pitchFamily="2" charset="2"/>
              </a:rPr>
              <a:t>Limited </a:t>
            </a:r>
            <a:r>
              <a:rPr lang="de-DE" err="1">
                <a:sym typeface="Wingdings" panose="05000000000000000000" pitchFamily="2" charset="2"/>
              </a:rPr>
              <a:t>to</a:t>
            </a:r>
            <a:r>
              <a:rPr lang="de-DE">
                <a:sym typeface="Wingdings" panose="05000000000000000000" pitchFamily="2" charset="2"/>
              </a:rPr>
              <a:t> max. 2D </a:t>
            </a:r>
            <a:r>
              <a:rPr lang="de-DE" err="1">
                <a:sym typeface="Wingdings" panose="05000000000000000000" pitchFamily="2" charset="2"/>
              </a:rPr>
              <a:t>data</a:t>
            </a:r>
            <a:endParaRPr lang="de-DE">
              <a:sym typeface="Wingdings" panose="05000000000000000000" pitchFamily="2" charset="2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D0509289-4ABF-4745-22B4-728E8538676E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>
                <a:solidFill>
                  <a:schemeClr val="bg1"/>
                </a:solidFill>
                <a:latin typeface="Arial" charset="0"/>
              </a:rPr>
              <a:t>TZ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6901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Optimization-based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28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86D17E4-A5BD-69CD-DE17-CB4BA28E03D3}"/>
              </a:ext>
            </a:extLst>
          </p:cNvPr>
          <p:cNvSpPr txBox="1"/>
          <p:nvPr/>
        </p:nvSpPr>
        <p:spPr>
          <a:xfrm>
            <a:off x="675221" y="2057399"/>
            <a:ext cx="8736543" cy="302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defTabSz="1123519" eaLnBrk="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  <a:defRPr sz="2000">
                <a:solidFill>
                  <a:srgbClr val="5C6971"/>
                </a:solidFill>
                <a:latin typeface="+mn-lt"/>
                <a:ea typeface="+mn-ea"/>
              </a:defRPr>
            </a:lvl1pPr>
            <a:lvl2pPr marL="912493" indent="-349756" defTabSz="1123519" eaLnBrk="0" hangingPunct="0">
              <a:buChar char="–"/>
              <a:defRPr sz="2462">
                <a:solidFill>
                  <a:srgbClr val="5C6971"/>
                </a:solidFill>
                <a:latin typeface="+mn-lt"/>
                <a:ea typeface="+mn-ea"/>
              </a:defRPr>
            </a:lvl2pPr>
            <a:lvl3pPr marL="1406839" indent="-283322" defTabSz="1123519" eaLnBrk="0" hangingPunct="0">
              <a:buFont typeface="Wingdings" panose="05000000000000000000" pitchFamily="2" charset="2"/>
              <a:buChar char="§"/>
              <a:defRPr sz="2215">
                <a:solidFill>
                  <a:srgbClr val="5C6971"/>
                </a:solidFill>
                <a:latin typeface="+mn-lt"/>
                <a:ea typeface="+mn-ea"/>
              </a:defRPr>
            </a:lvl3pPr>
            <a:lvl4pPr marL="1922681" indent="-281368" defTabSz="1123519" eaLnBrk="0" hangingPunct="0">
              <a:buChar char="–"/>
              <a:defRPr sz="1969">
                <a:solidFill>
                  <a:srgbClr val="5C6971"/>
                </a:solidFill>
                <a:latin typeface="+mn-lt"/>
                <a:ea typeface="+mn-ea"/>
              </a:defRPr>
            </a:lvl4pPr>
            <a:lvl5pPr marL="2438523" indent="-281368" defTabSz="1123519" eaLnBrk="0" hangingPunct="0">
              <a:buChar char="»"/>
              <a:defRPr sz="1969">
                <a:solidFill>
                  <a:srgbClr val="5C6971"/>
                </a:solidFill>
                <a:latin typeface="+mn-lt"/>
                <a:ea typeface="+mn-ea"/>
              </a:defRPr>
            </a:lvl5pPr>
            <a:lvl6pPr marL="3001258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6pPr>
            <a:lvl7pPr marL="3563993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7pPr>
            <a:lvl8pPr marL="4126730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8pPr>
            <a:lvl9pPr marL="4689465" indent="-281368" defTabSz="1123519" fontAlgn="base">
              <a:spcBef>
                <a:spcPct val="20000"/>
              </a:spcBef>
              <a:spcAft>
                <a:spcPct val="0"/>
              </a:spcAft>
              <a:buChar char="»"/>
              <a:defRPr sz="1969"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  <a:buClr>
                <a:srgbClr val="5C6971"/>
              </a:buClr>
              <a:buFont typeface="Wingdings" panose="05000000000000000000" pitchFamily="2" charset="2"/>
              <a:buChar char="§"/>
            </a:pPr>
            <a:r>
              <a:rPr lang="de-DE" err="1">
                <a:sym typeface="Wingdings" panose="05000000000000000000" pitchFamily="2" charset="2"/>
              </a:rPr>
              <a:t>Comparing</a:t>
            </a:r>
            <a:r>
              <a:rPr lang="de-DE">
                <a:sym typeface="Wingdings" panose="05000000000000000000" pitchFamily="2" charset="2"/>
              </a:rPr>
              <a:t> optimization </a:t>
            </a:r>
            <a:r>
              <a:rPr lang="de-DE" err="1">
                <a:sym typeface="Wingdings" panose="05000000000000000000" pitchFamily="2" charset="2"/>
              </a:rPr>
              <a:t>curves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for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b="1" err="1">
                <a:sym typeface="Wingdings" panose="05000000000000000000" pitchFamily="2" charset="2"/>
              </a:rPr>
              <a:t>testfunctions</a:t>
            </a:r>
            <a:r>
              <a:rPr lang="de-DE" b="1">
                <a:sym typeface="Wingdings" panose="05000000000000000000" pitchFamily="2" charset="2"/>
              </a:rPr>
              <a:t> and </a:t>
            </a:r>
            <a:r>
              <a:rPr lang="de-DE" b="1" err="1">
                <a:sym typeface="Wingdings" panose="05000000000000000000" pitchFamily="2" charset="2"/>
              </a:rPr>
              <a:t>groundtruth</a:t>
            </a:r>
            <a:endParaRPr lang="de-DE" b="1"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  <a:buClr>
                <a:srgbClr val="5C6971"/>
              </a:buClr>
              <a:buFont typeface="Wingdings" panose="05000000000000000000" pitchFamily="2" charset="2"/>
              <a:buChar char="§"/>
            </a:pPr>
            <a:r>
              <a:rPr lang="de-DE">
                <a:sym typeface="Wingdings" panose="05000000000000000000" pitchFamily="2" charset="2"/>
              </a:rPr>
              <a:t>Evaluation of „</a:t>
            </a:r>
            <a:r>
              <a:rPr lang="de-DE" b="1">
                <a:sym typeface="Wingdings" panose="05000000000000000000" pitchFamily="2" charset="2"/>
              </a:rPr>
              <a:t>real“ </a:t>
            </a:r>
            <a:r>
              <a:rPr lang="de-DE" b="1" err="1">
                <a:sym typeface="Wingdings" panose="05000000000000000000" pitchFamily="2" charset="2"/>
              </a:rPr>
              <a:t>application</a:t>
            </a:r>
            <a:r>
              <a:rPr lang="de-DE" b="1">
                <a:sym typeface="Wingdings" panose="05000000000000000000" pitchFamily="2" charset="2"/>
              </a:rPr>
              <a:t> </a:t>
            </a:r>
            <a:r>
              <a:rPr lang="de-DE">
                <a:sym typeface="Wingdings" panose="05000000000000000000" pitchFamily="2" charset="2"/>
              </a:rPr>
              <a:t>of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testfunctions</a:t>
            </a:r>
            <a:endParaRPr lang="de-DE"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  <a:buClr>
                <a:srgbClr val="5C6971"/>
              </a:buClr>
              <a:buFont typeface="Wingdings" panose="05000000000000000000" pitchFamily="2" charset="2"/>
              <a:buChar char="§"/>
            </a:pPr>
            <a:r>
              <a:rPr lang="de-DE" err="1">
                <a:sym typeface="Wingdings" panose="05000000000000000000" pitchFamily="2" charset="2"/>
              </a:rPr>
              <a:t>Three</a:t>
            </a:r>
            <a:r>
              <a:rPr lang="de-DE">
                <a:sym typeface="Wingdings" panose="05000000000000000000" pitchFamily="2" charset="2"/>
              </a:rPr>
              <a:t> different </a:t>
            </a:r>
            <a:r>
              <a:rPr lang="de-DE" err="1">
                <a:sym typeface="Wingdings" panose="05000000000000000000" pitchFamily="2" charset="2"/>
              </a:rPr>
              <a:t>optimizers</a:t>
            </a:r>
            <a:r>
              <a:rPr lang="de-DE">
                <a:sym typeface="Wingdings" panose="05000000000000000000" pitchFamily="2" charset="2"/>
              </a:rPr>
              <a:t>:</a:t>
            </a:r>
          </a:p>
          <a:p>
            <a:pPr marL="815293" lvl="1" indent="-360000">
              <a:lnSpc>
                <a:spcPct val="130000"/>
              </a:lnSpc>
              <a:buClr>
                <a:srgbClr val="5C6971"/>
              </a:buClr>
              <a:buFont typeface="Arial" panose="020B0604020202020204" pitchFamily="34" charset="0"/>
              <a:buChar char="►"/>
            </a:pPr>
            <a:r>
              <a:rPr lang="de-DE" sz="2000">
                <a:sym typeface="Wingdings" panose="05000000000000000000" pitchFamily="2" charset="2"/>
              </a:rPr>
              <a:t>Random Search</a:t>
            </a:r>
          </a:p>
          <a:p>
            <a:pPr marL="815293" lvl="1" indent="-360000">
              <a:lnSpc>
                <a:spcPct val="130000"/>
              </a:lnSpc>
              <a:buClr>
                <a:srgbClr val="5C6971"/>
              </a:buClr>
              <a:buFont typeface="Arial" panose="020B0604020202020204" pitchFamily="34" charset="0"/>
              <a:buChar char="►"/>
            </a:pPr>
            <a:r>
              <a:rPr lang="de-DE" sz="2000">
                <a:sym typeface="Wingdings" panose="05000000000000000000" pitchFamily="2" charset="2"/>
              </a:rPr>
              <a:t>Gradient Descent</a:t>
            </a:r>
          </a:p>
          <a:p>
            <a:pPr marL="815293" lvl="1" indent="-360000">
              <a:lnSpc>
                <a:spcPct val="130000"/>
              </a:lnSpc>
              <a:buClr>
                <a:srgbClr val="5C6971"/>
              </a:buClr>
              <a:buFont typeface="Arial" panose="020B0604020202020204" pitchFamily="34" charset="0"/>
              <a:buChar char="►"/>
            </a:pPr>
            <a:r>
              <a:rPr lang="de-DE" sz="2000">
                <a:sym typeface="Wingdings" panose="05000000000000000000" pitchFamily="2" charset="2"/>
              </a:rPr>
              <a:t>Differential Evolution</a:t>
            </a:r>
          </a:p>
          <a:p>
            <a:pPr>
              <a:lnSpc>
                <a:spcPct val="130000"/>
              </a:lnSpc>
              <a:buClr>
                <a:srgbClr val="5C6971"/>
              </a:buClr>
              <a:buFont typeface="Wingdings" panose="05000000000000000000" pitchFamily="2" charset="2"/>
              <a:buChar char="§"/>
            </a:pPr>
            <a:r>
              <a:rPr lang="de-DE">
                <a:sym typeface="Wingdings" panose="05000000000000000000" pitchFamily="2" charset="2"/>
              </a:rPr>
              <a:t>Evaluation </a:t>
            </a:r>
            <a:r>
              <a:rPr lang="de-DE" err="1">
                <a:sym typeface="Wingdings" panose="05000000000000000000" pitchFamily="2" charset="2"/>
              </a:rPr>
              <a:t>over</a:t>
            </a:r>
            <a:r>
              <a:rPr lang="de-DE">
                <a:sym typeface="Wingdings" panose="05000000000000000000" pitchFamily="2" charset="2"/>
              </a:rPr>
              <a:t> 20 </a:t>
            </a:r>
            <a:r>
              <a:rPr lang="de-DE" err="1">
                <a:sym typeface="Wingdings" panose="05000000000000000000" pitchFamily="2" charset="2"/>
              </a:rPr>
              <a:t>trials</a:t>
            </a:r>
            <a:r>
              <a:rPr lang="de-DE">
                <a:sym typeface="Wingdings" panose="05000000000000000000" pitchFamily="2" charset="2"/>
              </a:rPr>
              <a:t> (</a:t>
            </a:r>
            <a:r>
              <a:rPr lang="de-DE" err="1">
                <a:sym typeface="Wingdings" panose="05000000000000000000" pitchFamily="2" charset="2"/>
              </a:rPr>
              <a:t>mean</a:t>
            </a:r>
            <a:r>
              <a:rPr lang="de-DE">
                <a:sym typeface="Wingdings" panose="05000000000000000000" pitchFamily="2" charset="2"/>
              </a:rPr>
              <a:t>, IQR)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CEE6CB6-F41C-56AD-B8F2-77C9D0E81EC0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091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Optimization-based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29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D53E759-75DC-1841-4653-7FD768B2C869}"/>
              </a:ext>
            </a:extLst>
          </p:cNvPr>
          <p:cNvSpPr txBox="1">
            <a:spLocks/>
          </p:cNvSpPr>
          <p:nvPr/>
        </p:nvSpPr>
        <p:spPr bwMode="auto">
          <a:xfrm>
            <a:off x="6550398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C46DAB-517A-9395-A30F-C7037EFB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6" y="2118337"/>
            <a:ext cx="8023541" cy="34056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AF5BA66-11B7-E5AD-8B73-47FDC2E674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28" t="5176"/>
          <a:stretch/>
        </p:blipFill>
        <p:spPr>
          <a:xfrm>
            <a:off x="8678109" y="2294626"/>
            <a:ext cx="2645498" cy="322938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E282415-1320-62BA-8E76-FB8B115B66AA}"/>
              </a:ext>
            </a:extLst>
          </p:cNvPr>
          <p:cNvSpPr/>
          <p:nvPr/>
        </p:nvSpPr>
        <p:spPr bwMode="auto">
          <a:xfrm>
            <a:off x="6182264" y="2377115"/>
            <a:ext cx="2098692" cy="159051"/>
          </a:xfrm>
          <a:prstGeom prst="rect">
            <a:avLst/>
          </a:prstGeom>
          <a:noFill/>
          <a:ln w="28575" cap="flat" cmpd="sng" algn="ctr">
            <a:solidFill>
              <a:srgbClr val="E2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5CCF852-7986-41CA-88C8-60E424C1B6FD}"/>
              </a:ext>
            </a:extLst>
          </p:cNvPr>
          <p:cNvSpPr/>
          <p:nvPr/>
        </p:nvSpPr>
        <p:spPr bwMode="auto">
          <a:xfrm>
            <a:off x="9108834" y="2294626"/>
            <a:ext cx="2098692" cy="2950234"/>
          </a:xfrm>
          <a:prstGeom prst="rect">
            <a:avLst/>
          </a:prstGeom>
          <a:noFill/>
          <a:ln w="28575" cap="flat" cmpd="sng" algn="ctr">
            <a:solidFill>
              <a:srgbClr val="E2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ABEF9B9-25BC-6311-B157-F1FF49CBC588}"/>
              </a:ext>
            </a:extLst>
          </p:cNvPr>
          <p:cNvCxnSpPr/>
          <p:nvPr/>
        </p:nvCxnSpPr>
        <p:spPr bwMode="auto">
          <a:xfrm flipV="1">
            <a:off x="8280956" y="2294626"/>
            <a:ext cx="827878" cy="82489"/>
          </a:xfrm>
          <a:prstGeom prst="line">
            <a:avLst/>
          </a:prstGeom>
          <a:noFill/>
          <a:ln w="28575" cap="flat" cmpd="sng" algn="ctr">
            <a:solidFill>
              <a:srgbClr val="E2001A"/>
            </a:solidFill>
            <a:prstDash val="solid"/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6CCDE3-0484-6303-42BA-D16D3F671540}"/>
              </a:ext>
            </a:extLst>
          </p:cNvPr>
          <p:cNvCxnSpPr/>
          <p:nvPr/>
        </p:nvCxnSpPr>
        <p:spPr bwMode="auto">
          <a:xfrm>
            <a:off x="8280956" y="2553404"/>
            <a:ext cx="827878" cy="2691456"/>
          </a:xfrm>
          <a:prstGeom prst="line">
            <a:avLst/>
          </a:prstGeom>
          <a:noFill/>
          <a:ln w="28575" cap="flat" cmpd="sng" algn="ctr">
            <a:solidFill>
              <a:srgbClr val="E2001A"/>
            </a:solidFill>
            <a:prstDash val="solid"/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5B82161-41A5-43A6-553C-4DD75D65BF65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136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63D579-3002-A49C-E0DE-3E1664D1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01 </a:t>
            </a:r>
            <a:r>
              <a:rPr lang="de-DE" err="1"/>
              <a:t>Introduction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BE8404-A403-3002-4DCF-99F46427E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1EC99-C782-EB1A-19E7-862D3061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8714F-2F68-72AE-758A-47F97AD13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sz="1450">
                <a:latin typeface="Arial"/>
                <a:ea typeface="ＭＳ Ｐゴシック"/>
                <a:cs typeface="Arial"/>
              </a:rPr>
              <a:t>3</a:t>
            </a:r>
            <a:endParaRPr lang="de-DE" alt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ACF0E7E-A73C-07ED-F787-77D99A844BE5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  <p:extLst>
      <p:ext uri="{BB962C8B-B14F-4D97-AF65-F5344CB8AC3E}">
        <p14:creationId xmlns:p14="http://schemas.microsoft.com/office/powerpoint/2010/main" val="1268244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</a:t>
            </a:r>
            <a:r>
              <a:rPr lang="de-DE" b="1" err="1"/>
              <a:t>Optimization-based</a:t>
            </a:r>
            <a:r>
              <a:rPr lang="de-DE" b="1"/>
              <a:t>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30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D53E759-75DC-1841-4653-7FD768B2C869}"/>
              </a:ext>
            </a:extLst>
          </p:cNvPr>
          <p:cNvSpPr txBox="1">
            <a:spLocks/>
          </p:cNvSpPr>
          <p:nvPr/>
        </p:nvSpPr>
        <p:spPr bwMode="auto">
          <a:xfrm>
            <a:off x="6550398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E8B0908-44A9-37A1-8745-223D95AB5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327"/>
          <a:stretch/>
        </p:blipFill>
        <p:spPr>
          <a:xfrm>
            <a:off x="979563" y="1684832"/>
            <a:ext cx="3794810" cy="234426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245F86F-3351-6A77-0503-885116C1C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548"/>
          <a:stretch/>
        </p:blipFill>
        <p:spPr>
          <a:xfrm>
            <a:off x="1022693" y="3928305"/>
            <a:ext cx="3670889" cy="228271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A8393D8-F9D8-8F90-DCE4-843B4B3F26A4}"/>
              </a:ext>
            </a:extLst>
          </p:cNvPr>
          <p:cNvSpPr txBox="1"/>
          <p:nvPr/>
        </p:nvSpPr>
        <p:spPr>
          <a:xfrm>
            <a:off x="8701177" y="1936342"/>
            <a:ext cx="3048000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 b="1" err="1">
                <a:solidFill>
                  <a:srgbClr val="5C6971"/>
                </a:solidFill>
              </a:rPr>
              <a:t>Similar</a:t>
            </a:r>
            <a:r>
              <a:rPr lang="de-DE">
                <a:solidFill>
                  <a:srgbClr val="5C6971"/>
                </a:solidFill>
              </a:rPr>
              <a:t> optimization </a:t>
            </a:r>
            <a:r>
              <a:rPr lang="de-DE" b="1" err="1">
                <a:solidFill>
                  <a:srgbClr val="5C6971"/>
                </a:solidFill>
              </a:rPr>
              <a:t>paths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for</a:t>
            </a:r>
            <a:r>
              <a:rPr lang="de-DE">
                <a:solidFill>
                  <a:srgbClr val="5C6971"/>
                </a:solidFill>
              </a:rPr>
              <a:t> classic </a:t>
            </a:r>
            <a:r>
              <a:rPr lang="de-DE" err="1">
                <a:solidFill>
                  <a:srgbClr val="5C6971"/>
                </a:solidFill>
              </a:rPr>
              <a:t>models</a:t>
            </a:r>
            <a:endParaRPr lang="de-DE">
              <a:solidFill>
                <a:srgbClr val="5C6971"/>
              </a:solidFill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 b="1">
                <a:solidFill>
                  <a:srgbClr val="5C6971"/>
                </a:solidFill>
              </a:rPr>
              <a:t>Gradient </a:t>
            </a:r>
            <a:r>
              <a:rPr lang="de-DE" b="1" err="1">
                <a:solidFill>
                  <a:srgbClr val="5C6971"/>
                </a:solidFill>
              </a:rPr>
              <a:t>problems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with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rugged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testfunctions</a:t>
            </a:r>
            <a:endParaRPr lang="de-DE">
              <a:solidFill>
                <a:srgbClr val="5C6971"/>
              </a:solidFill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Problems </a:t>
            </a:r>
            <a:r>
              <a:rPr lang="de-DE" err="1">
                <a:solidFill>
                  <a:srgbClr val="5C6971"/>
                </a:solidFill>
              </a:rPr>
              <a:t>with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optimum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for</a:t>
            </a:r>
            <a:r>
              <a:rPr lang="de-DE">
                <a:solidFill>
                  <a:srgbClr val="5C6971"/>
                </a:solidFill>
              </a:rPr>
              <a:t> NN classic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endParaRPr lang="de-DE">
              <a:solidFill>
                <a:srgbClr val="5C6971"/>
              </a:solidFill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 b="1">
                <a:solidFill>
                  <a:srgbClr val="E2001A"/>
                </a:solidFill>
              </a:rPr>
              <a:t>Limitation</a:t>
            </a:r>
            <a:r>
              <a:rPr lang="de-DE">
                <a:solidFill>
                  <a:srgbClr val="E2001A"/>
                </a:solidFill>
              </a:rPr>
              <a:t>: </a:t>
            </a:r>
            <a:r>
              <a:rPr lang="de-DE" err="1">
                <a:solidFill>
                  <a:srgbClr val="E2001A"/>
                </a:solidFill>
              </a:rPr>
              <a:t>only</a:t>
            </a:r>
            <a:r>
              <a:rPr lang="de-DE">
                <a:solidFill>
                  <a:srgbClr val="E2001A"/>
                </a:solidFill>
              </a:rPr>
              <a:t> </a:t>
            </a:r>
            <a:r>
              <a:rPr lang="de-DE" err="1">
                <a:solidFill>
                  <a:srgbClr val="E2001A"/>
                </a:solidFill>
              </a:rPr>
              <a:t>one</a:t>
            </a:r>
            <a:r>
              <a:rPr lang="de-DE">
                <a:solidFill>
                  <a:srgbClr val="E2001A"/>
                </a:solidFill>
              </a:rPr>
              <a:t> </a:t>
            </a:r>
            <a:r>
              <a:rPr lang="de-DE" err="1">
                <a:solidFill>
                  <a:srgbClr val="E2001A"/>
                </a:solidFill>
              </a:rPr>
              <a:t>trial</a:t>
            </a:r>
            <a:r>
              <a:rPr lang="de-DE">
                <a:solidFill>
                  <a:srgbClr val="E2001A"/>
                </a:solidFill>
              </a:rPr>
              <a:t> </a:t>
            </a:r>
            <a:r>
              <a:rPr lang="de-DE" err="1">
                <a:solidFill>
                  <a:srgbClr val="E2001A"/>
                </a:solidFill>
              </a:rPr>
              <a:t>is</a:t>
            </a:r>
            <a:r>
              <a:rPr lang="de-DE">
                <a:solidFill>
                  <a:srgbClr val="E2001A"/>
                </a:solidFill>
              </a:rPr>
              <a:t> </a:t>
            </a:r>
            <a:r>
              <a:rPr lang="de-DE" err="1">
                <a:solidFill>
                  <a:srgbClr val="E2001A"/>
                </a:solidFill>
              </a:rPr>
              <a:t>visualized</a:t>
            </a:r>
            <a:r>
              <a:rPr lang="de-DE">
                <a:solidFill>
                  <a:srgbClr val="E2001A"/>
                </a:solidFill>
              </a:rPr>
              <a:t> </a:t>
            </a:r>
            <a:r>
              <a:rPr lang="de-DE" err="1">
                <a:solidFill>
                  <a:srgbClr val="E2001A"/>
                </a:solidFill>
              </a:rPr>
              <a:t>here</a:t>
            </a:r>
            <a:r>
              <a:rPr lang="de-DE">
                <a:solidFill>
                  <a:srgbClr val="E2001A"/>
                </a:solidFill>
              </a:rPr>
              <a:t>!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1AFDF75-E92F-715A-D7D2-6BD055521116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4" name="Grafik 11">
            <a:extLst>
              <a:ext uri="{FF2B5EF4-FFF2-40B4-BE49-F238E27FC236}">
                <a16:creationId xmlns:a16="http://schemas.microsoft.com/office/drawing/2014/main" id="{CFF75C0E-4412-F676-592A-666104E22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73" t="6933" r="33004" b="-471"/>
          <a:stretch/>
        </p:blipFill>
        <p:spPr>
          <a:xfrm>
            <a:off x="4698033" y="1835150"/>
            <a:ext cx="1901177" cy="2186002"/>
          </a:xfrm>
          <a:prstGeom prst="rect">
            <a:avLst/>
          </a:prstGeom>
        </p:spPr>
      </p:pic>
      <p:pic>
        <p:nvPicPr>
          <p:cNvPr id="16" name="Grafik 14">
            <a:extLst>
              <a:ext uri="{FF2B5EF4-FFF2-40B4-BE49-F238E27FC236}">
                <a16:creationId xmlns:a16="http://schemas.microsoft.com/office/drawing/2014/main" id="{F009C76A-5E1A-72F7-06B8-E4A69E896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9" t="5908" r="16076"/>
          <a:stretch/>
        </p:blipFill>
        <p:spPr>
          <a:xfrm>
            <a:off x="4693582" y="4018481"/>
            <a:ext cx="3794810" cy="219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148C68-EACF-240E-57B0-89CEDA1744DF}"/>
              </a:ext>
            </a:extLst>
          </p:cNvPr>
          <p:cNvSpPr txBox="1"/>
          <p:nvPr/>
        </p:nvSpPr>
        <p:spPr>
          <a:xfrm>
            <a:off x="517898" y="1936342"/>
            <a:ext cx="461665" cy="16733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b="1" err="1">
                <a:solidFill>
                  <a:srgbClr val="5C6971"/>
                </a:solidFill>
              </a:rPr>
              <a:t>Evolutionary</a:t>
            </a:r>
            <a:endParaRPr lang="de-DE" b="1">
              <a:solidFill>
                <a:srgbClr val="5C697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DF4BB-216F-1BC5-3D45-B8D3A7FE951D}"/>
              </a:ext>
            </a:extLst>
          </p:cNvPr>
          <p:cNvSpPr txBox="1"/>
          <p:nvPr/>
        </p:nvSpPr>
        <p:spPr>
          <a:xfrm>
            <a:off x="517898" y="3928305"/>
            <a:ext cx="461665" cy="20725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b="1">
                <a:solidFill>
                  <a:srgbClr val="5C6971"/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850030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Optimization-based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31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D53E759-75DC-1841-4653-7FD768B2C869}"/>
              </a:ext>
            </a:extLst>
          </p:cNvPr>
          <p:cNvSpPr txBox="1">
            <a:spLocks/>
          </p:cNvSpPr>
          <p:nvPr/>
        </p:nvSpPr>
        <p:spPr bwMode="auto">
          <a:xfrm>
            <a:off x="6550398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F03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64F58FB-F6AE-D40D-D0C5-F1FE075B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21" y="1974425"/>
            <a:ext cx="9149751" cy="3883708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4196D0-104B-41BC-F95B-242F6E843566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7162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Optimization-based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32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D53E759-75DC-1841-4653-7FD768B2C869}"/>
              </a:ext>
            </a:extLst>
          </p:cNvPr>
          <p:cNvSpPr txBox="1">
            <a:spLocks/>
          </p:cNvSpPr>
          <p:nvPr/>
        </p:nvSpPr>
        <p:spPr bwMode="auto">
          <a:xfrm>
            <a:off x="6550398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8393D8-F9D8-8F90-DCE4-843B4B3F26A4}"/>
              </a:ext>
            </a:extLst>
          </p:cNvPr>
          <p:cNvSpPr txBox="1"/>
          <p:nvPr/>
        </p:nvSpPr>
        <p:spPr>
          <a:xfrm>
            <a:off x="7585495" y="2377115"/>
            <a:ext cx="395001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GD </a:t>
            </a:r>
            <a:r>
              <a:rPr lang="de-DE" err="1">
                <a:solidFill>
                  <a:srgbClr val="5C6971"/>
                </a:solidFill>
              </a:rPr>
              <a:t>struggles</a:t>
            </a:r>
            <a:r>
              <a:rPr lang="de-DE">
                <a:solidFill>
                  <a:srgbClr val="5C6971"/>
                </a:solidFill>
              </a:rPr>
              <a:t> on </a:t>
            </a:r>
            <a:r>
              <a:rPr lang="de-DE" b="1" err="1">
                <a:solidFill>
                  <a:srgbClr val="5C6971"/>
                </a:solidFill>
              </a:rPr>
              <a:t>rugged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groundtruth</a:t>
            </a:r>
            <a:endParaRPr lang="de-DE" b="1">
              <a:solidFill>
                <a:srgbClr val="5C6971"/>
              </a:solidFill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Optimization on classic </a:t>
            </a:r>
            <a:r>
              <a:rPr lang="de-DE" err="1">
                <a:solidFill>
                  <a:srgbClr val="5C6971"/>
                </a:solidFill>
              </a:rPr>
              <a:t>testfunctions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is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too</a:t>
            </a:r>
            <a:r>
              <a:rPr lang="de-DE" b="1">
                <a:solidFill>
                  <a:srgbClr val="5C6971"/>
                </a:solidFill>
              </a:rPr>
              <a:t> smooth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GD </a:t>
            </a:r>
            <a:r>
              <a:rPr lang="de-DE" err="1">
                <a:solidFill>
                  <a:srgbClr val="5C6971"/>
                </a:solidFill>
              </a:rPr>
              <a:t>is</a:t>
            </a:r>
            <a:r>
              <a:rPr lang="de-DE">
                <a:solidFill>
                  <a:srgbClr val="5C6971"/>
                </a:solidFill>
              </a:rPr>
              <a:t> stuck on a </a:t>
            </a:r>
            <a:r>
              <a:rPr lang="de-DE" b="1" err="1">
                <a:solidFill>
                  <a:srgbClr val="5C6971"/>
                </a:solidFill>
              </a:rPr>
              <a:t>local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minimum</a:t>
            </a:r>
            <a:endParaRPr lang="de-DE" b="1">
              <a:solidFill>
                <a:srgbClr val="5C6971"/>
              </a:solidFill>
            </a:endParaRPr>
          </a:p>
          <a:p>
            <a:endParaRPr lang="de-DE">
              <a:solidFill>
                <a:srgbClr val="5C697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628D7B-BAB5-146C-4510-FCD46C7CD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1" r="58808"/>
          <a:stretch/>
        </p:blipFill>
        <p:spPr>
          <a:xfrm>
            <a:off x="1158488" y="4008044"/>
            <a:ext cx="3827624" cy="216180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872277-70E3-CEB3-1F79-6758E0A68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3" t="7428" r="59575" b="-2"/>
          <a:stretch/>
        </p:blipFill>
        <p:spPr>
          <a:xfrm>
            <a:off x="1307360" y="1882187"/>
            <a:ext cx="3577695" cy="2078820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70840C3-467D-642F-C1EA-6A60170DAC6A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0" name="Grafik 18">
            <a:extLst>
              <a:ext uri="{FF2B5EF4-FFF2-40B4-BE49-F238E27FC236}">
                <a16:creationId xmlns:a16="http://schemas.microsoft.com/office/drawing/2014/main" id="{479AF848-5319-D736-A16B-6A6DF4BF7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72" t="6913" r="19736" b="513"/>
          <a:stretch/>
        </p:blipFill>
        <p:spPr>
          <a:xfrm>
            <a:off x="4841322" y="1835150"/>
            <a:ext cx="1887282" cy="2125857"/>
          </a:xfrm>
          <a:prstGeom prst="rect">
            <a:avLst/>
          </a:prstGeom>
        </p:spPr>
      </p:pic>
      <p:pic>
        <p:nvPicPr>
          <p:cNvPr id="11" name="Grafik 17">
            <a:extLst>
              <a:ext uri="{FF2B5EF4-FFF2-40B4-BE49-F238E27FC236}">
                <a16:creationId xmlns:a16="http://schemas.microsoft.com/office/drawing/2014/main" id="{7042B7B8-4E00-CDA1-DDAA-900F4C044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74" t="3944" r="19828" b="2296"/>
          <a:stretch/>
        </p:blipFill>
        <p:spPr>
          <a:xfrm>
            <a:off x="4936810" y="3961007"/>
            <a:ext cx="1774539" cy="2161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B547C-1E2C-1A41-4FFC-D0204B56FE45}"/>
              </a:ext>
            </a:extLst>
          </p:cNvPr>
          <p:cNvSpPr txBox="1"/>
          <p:nvPr/>
        </p:nvSpPr>
        <p:spPr>
          <a:xfrm>
            <a:off x="670945" y="1882187"/>
            <a:ext cx="461665" cy="16733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b="1" err="1">
                <a:solidFill>
                  <a:srgbClr val="5C6971"/>
                </a:solidFill>
              </a:rPr>
              <a:t>Evolutionary</a:t>
            </a:r>
            <a:endParaRPr lang="de-DE" b="1">
              <a:solidFill>
                <a:srgbClr val="5C697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0C680-6E28-4030-2340-55062723A94D}"/>
              </a:ext>
            </a:extLst>
          </p:cNvPr>
          <p:cNvSpPr txBox="1"/>
          <p:nvPr/>
        </p:nvSpPr>
        <p:spPr>
          <a:xfrm>
            <a:off x="670945" y="3874150"/>
            <a:ext cx="461665" cy="20725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b="1">
                <a:solidFill>
                  <a:srgbClr val="5C6971"/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232746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Optimization-based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33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D53E759-75DC-1841-4653-7FD768B2C869}"/>
              </a:ext>
            </a:extLst>
          </p:cNvPr>
          <p:cNvSpPr txBox="1">
            <a:spLocks/>
          </p:cNvSpPr>
          <p:nvPr/>
        </p:nvSpPr>
        <p:spPr bwMode="auto">
          <a:xfrm>
            <a:off x="6550398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F24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86BB3F-C412-331E-F551-D61E14FC5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76" y="1920600"/>
            <a:ext cx="10127411" cy="429868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DC4CFF5-4B1D-3093-318E-522F03CCD962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1943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Optimization-based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34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D53E759-75DC-1841-4653-7FD768B2C869}"/>
              </a:ext>
            </a:extLst>
          </p:cNvPr>
          <p:cNvSpPr txBox="1">
            <a:spLocks/>
          </p:cNvSpPr>
          <p:nvPr/>
        </p:nvSpPr>
        <p:spPr bwMode="auto">
          <a:xfrm>
            <a:off x="6584903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F24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8393D8-F9D8-8F90-DCE4-843B4B3F26A4}"/>
              </a:ext>
            </a:extLst>
          </p:cNvPr>
          <p:cNvSpPr txBox="1"/>
          <p:nvPr/>
        </p:nvSpPr>
        <p:spPr>
          <a:xfrm>
            <a:off x="7786777" y="1936342"/>
            <a:ext cx="3858883" cy="219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 b="1">
                <a:solidFill>
                  <a:srgbClr val="5C6971"/>
                </a:solidFill>
              </a:rPr>
              <a:t>GD stuck </a:t>
            </a:r>
            <a:r>
              <a:rPr lang="de-DE">
                <a:solidFill>
                  <a:srgbClr val="5C6971"/>
                </a:solidFill>
              </a:rPr>
              <a:t>during optimization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 b="1" err="1">
                <a:solidFill>
                  <a:srgbClr val="5C6971"/>
                </a:solidFill>
              </a:rPr>
              <a:t>Wrong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optimum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found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for</a:t>
            </a:r>
            <a:r>
              <a:rPr lang="de-DE">
                <a:solidFill>
                  <a:srgbClr val="5C6971"/>
                </a:solidFill>
              </a:rPr>
              <a:t> SVM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 err="1">
                <a:solidFill>
                  <a:srgbClr val="5C6971"/>
                </a:solidFill>
              </a:rPr>
              <a:t>For</a:t>
            </a:r>
            <a:r>
              <a:rPr lang="de-DE">
                <a:solidFill>
                  <a:srgbClr val="5C6971"/>
                </a:solidFill>
              </a:rPr>
              <a:t> classic </a:t>
            </a:r>
            <a:r>
              <a:rPr lang="de-DE" err="1">
                <a:solidFill>
                  <a:srgbClr val="5C6971"/>
                </a:solidFill>
              </a:rPr>
              <a:t>problem</a:t>
            </a:r>
            <a:r>
              <a:rPr lang="de-DE">
                <a:solidFill>
                  <a:srgbClr val="5C6971"/>
                </a:solidFill>
              </a:rPr>
              <a:t>, </a:t>
            </a:r>
            <a:r>
              <a:rPr lang="de-DE" err="1">
                <a:solidFill>
                  <a:srgbClr val="5C6971"/>
                </a:solidFill>
              </a:rPr>
              <a:t>the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optimum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is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found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too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smoothly</a:t>
            </a:r>
            <a:endParaRPr lang="de-DE" b="1">
              <a:solidFill>
                <a:srgbClr val="5C6971"/>
              </a:solidFill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 err="1">
                <a:solidFill>
                  <a:srgbClr val="5C6971"/>
                </a:solidFill>
              </a:rPr>
              <a:t>For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models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with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estimated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gradients</a:t>
            </a:r>
            <a:r>
              <a:rPr lang="de-DE">
                <a:solidFill>
                  <a:srgbClr val="5C6971"/>
                </a:solidFill>
              </a:rPr>
              <a:t>, </a:t>
            </a:r>
            <a:r>
              <a:rPr lang="de-DE" err="1">
                <a:solidFill>
                  <a:srgbClr val="5C6971"/>
                </a:solidFill>
              </a:rPr>
              <a:t>the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optimizers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are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b="1">
                <a:solidFill>
                  <a:srgbClr val="5C6971"/>
                </a:solidFill>
              </a:rPr>
              <a:t>stuck on </a:t>
            </a:r>
            <a:r>
              <a:rPr lang="de-DE" b="1" err="1">
                <a:solidFill>
                  <a:srgbClr val="5C6971"/>
                </a:solidFill>
              </a:rPr>
              <a:t>discrete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plateaus</a:t>
            </a:r>
            <a:endParaRPr lang="de-DE" b="1">
              <a:solidFill>
                <a:srgbClr val="5C6971"/>
              </a:solidFill>
            </a:endParaRP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BA98A2D3-4BB9-4B8E-EB06-7FCA2C77010B}"/>
              </a:ext>
            </a:extLst>
          </p:cNvPr>
          <p:cNvSpPr txBox="1">
            <a:spLocks/>
          </p:cNvSpPr>
          <p:nvPr/>
        </p:nvSpPr>
        <p:spPr bwMode="auto">
          <a:xfrm rot="20924269">
            <a:off x="8220225" y="5135147"/>
            <a:ext cx="3302028" cy="46133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BUT: Still qualitative!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91E1A4-EF89-36B5-8649-71E8E81A4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3" r="19799"/>
          <a:stretch/>
        </p:blipFill>
        <p:spPr>
          <a:xfrm>
            <a:off x="608623" y="1881166"/>
            <a:ext cx="7051634" cy="20352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250D9A-77DC-D368-8E77-A50E7664CD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3" r="19799"/>
          <a:stretch/>
        </p:blipFill>
        <p:spPr>
          <a:xfrm>
            <a:off x="608622" y="4056091"/>
            <a:ext cx="7051633" cy="203522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0134843-892C-18F4-B7AA-C1FDDDBF4E96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E6742-F929-16EA-DA6B-2BF396B4B775}"/>
              </a:ext>
            </a:extLst>
          </p:cNvPr>
          <p:cNvSpPr txBox="1"/>
          <p:nvPr/>
        </p:nvSpPr>
        <p:spPr>
          <a:xfrm>
            <a:off x="194825" y="1835149"/>
            <a:ext cx="461665" cy="16733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b="1" err="1">
                <a:solidFill>
                  <a:srgbClr val="5C6971"/>
                </a:solidFill>
              </a:rPr>
              <a:t>Evolutionary</a:t>
            </a:r>
            <a:endParaRPr lang="de-DE" b="1">
              <a:solidFill>
                <a:srgbClr val="5C697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F2906-C3C5-A382-DFA6-42EB1CD24448}"/>
              </a:ext>
            </a:extLst>
          </p:cNvPr>
          <p:cNvSpPr txBox="1"/>
          <p:nvPr/>
        </p:nvSpPr>
        <p:spPr>
          <a:xfrm>
            <a:off x="194825" y="3827112"/>
            <a:ext cx="461665" cy="20725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b="1">
                <a:solidFill>
                  <a:srgbClr val="5C6971"/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32510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4.3 </a:t>
            </a:r>
            <a:r>
              <a:rPr lang="de-DE" b="1" err="1"/>
              <a:t>Metric</a:t>
            </a:r>
            <a:r>
              <a:rPr lang="de-DE" b="1"/>
              <a:t>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35</a:t>
            </a:fld>
            <a:endParaRPr lang="de-DE" alt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DF5B36-0618-4476-9E08-1B47430F6EBC}"/>
              </a:ext>
            </a:extLst>
          </p:cNvPr>
          <p:cNvSpPr txBox="1"/>
          <p:nvPr/>
        </p:nvSpPr>
        <p:spPr>
          <a:xfrm>
            <a:off x="1017917" y="2026761"/>
            <a:ext cx="594647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de-DE" err="1">
                <a:solidFill>
                  <a:srgbClr val="5C6971"/>
                </a:solidFill>
              </a:rPr>
              <a:t>Spearman‘s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rho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between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groundtruth</a:t>
            </a:r>
            <a:r>
              <a:rPr lang="de-DE">
                <a:solidFill>
                  <a:srgbClr val="5C6971"/>
                </a:solidFill>
              </a:rPr>
              <a:t> and </a:t>
            </a:r>
            <a:r>
              <a:rPr lang="de-DE" err="1">
                <a:solidFill>
                  <a:srgbClr val="5C6971"/>
                </a:solidFill>
              </a:rPr>
              <a:t>testfunction</a:t>
            </a:r>
            <a:endParaRPr lang="de-DE">
              <a:solidFill>
                <a:srgbClr val="5C697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de-DE" err="1">
                <a:solidFill>
                  <a:srgbClr val="5C6971"/>
                </a:solidFill>
              </a:rPr>
              <a:t>Pearson‘s</a:t>
            </a:r>
            <a:r>
              <a:rPr lang="de-DE">
                <a:solidFill>
                  <a:srgbClr val="5C6971"/>
                </a:solidFill>
              </a:rPr>
              <a:t> r </a:t>
            </a:r>
            <a:r>
              <a:rPr lang="de-DE" err="1">
                <a:solidFill>
                  <a:srgbClr val="5C6971"/>
                </a:solidFill>
              </a:rPr>
              <a:t>between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groundtruth</a:t>
            </a:r>
            <a:r>
              <a:rPr lang="de-DE">
                <a:solidFill>
                  <a:srgbClr val="5C6971"/>
                </a:solidFill>
              </a:rPr>
              <a:t> and </a:t>
            </a:r>
            <a:r>
              <a:rPr lang="de-DE" err="1">
                <a:solidFill>
                  <a:srgbClr val="5C6971"/>
                </a:solidFill>
              </a:rPr>
              <a:t>testfunction</a:t>
            </a:r>
            <a:endParaRPr lang="de-DE">
              <a:solidFill>
                <a:srgbClr val="5C697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E2001A"/>
              </a:buClr>
              <a:buFont typeface="Arial" panose="020B0604020202020204" pitchFamily="34" charset="0"/>
              <a:buChar char="►"/>
            </a:pPr>
            <a:endParaRPr lang="de-DE">
              <a:solidFill>
                <a:srgbClr val="5C697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en-US">
                <a:solidFill>
                  <a:srgbClr val="5C6971"/>
                </a:solidFill>
              </a:rPr>
              <a:t>no. optimizer iterations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en-US">
                <a:solidFill>
                  <a:srgbClr val="5C6971"/>
                </a:solidFill>
              </a:rPr>
              <a:t>coordinates of the found optimum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en-US">
                <a:solidFill>
                  <a:srgbClr val="5C6971"/>
                </a:solidFill>
              </a:rPr>
              <a:t>y-value of the found optimum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en-US">
                <a:solidFill>
                  <a:srgbClr val="5C6971"/>
                </a:solidFill>
              </a:rPr>
              <a:t>MSE between optimization curves of </a:t>
            </a:r>
            <a:r>
              <a:rPr lang="en-US" err="1">
                <a:solidFill>
                  <a:srgbClr val="5C6971"/>
                </a:solidFill>
              </a:rPr>
              <a:t>groundtruth</a:t>
            </a:r>
            <a:r>
              <a:rPr lang="en-US">
                <a:solidFill>
                  <a:srgbClr val="5C6971"/>
                </a:solidFill>
              </a:rPr>
              <a:t> and test function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E2001A"/>
              </a:buClr>
              <a:buFont typeface="Arial" panose="020B0604020202020204" pitchFamily="34" charset="0"/>
              <a:buChar char="►"/>
            </a:pPr>
            <a:r>
              <a:rPr lang="en-US">
                <a:solidFill>
                  <a:srgbClr val="5C6971"/>
                </a:solidFill>
              </a:rPr>
              <a:t>Correlation r between optimization curves of </a:t>
            </a:r>
            <a:r>
              <a:rPr lang="en-US" err="1">
                <a:solidFill>
                  <a:srgbClr val="5C6971"/>
                </a:solidFill>
              </a:rPr>
              <a:t>groundtruth</a:t>
            </a:r>
            <a:r>
              <a:rPr lang="en-US">
                <a:solidFill>
                  <a:srgbClr val="5C6971"/>
                </a:solidFill>
              </a:rPr>
              <a:t> and test function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1EE20B85-9FFF-E060-24E3-EBC1F02CE0E5}"/>
              </a:ext>
            </a:extLst>
          </p:cNvPr>
          <p:cNvSpPr/>
          <p:nvPr/>
        </p:nvSpPr>
        <p:spPr bwMode="auto">
          <a:xfrm>
            <a:off x="6964393" y="2058833"/>
            <a:ext cx="264544" cy="764879"/>
          </a:xfrm>
          <a:prstGeom prst="rightBrace">
            <a:avLst>
              <a:gd name="adj1" fmla="val 41666"/>
              <a:gd name="adj2" fmla="val 50000"/>
            </a:avLst>
          </a:prstGeom>
          <a:noFill/>
          <a:ln w="9525" cap="flat" cmpd="sng" algn="ctr">
            <a:solidFill>
              <a:srgbClr val="E2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07BC453E-B232-83AB-C21A-2261F9C04BD9}"/>
              </a:ext>
            </a:extLst>
          </p:cNvPr>
          <p:cNvSpPr/>
          <p:nvPr/>
        </p:nvSpPr>
        <p:spPr bwMode="auto">
          <a:xfrm>
            <a:off x="6964392" y="3348125"/>
            <a:ext cx="264543" cy="2618175"/>
          </a:xfrm>
          <a:prstGeom prst="rightBrace">
            <a:avLst>
              <a:gd name="adj1" fmla="val 41666"/>
              <a:gd name="adj2" fmla="val 50000"/>
            </a:avLst>
          </a:prstGeom>
          <a:noFill/>
          <a:ln w="9525" cap="flat" cmpd="sng" algn="ctr">
            <a:solidFill>
              <a:srgbClr val="E2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8FB03B2-0F52-D100-677B-3E9113ADA626}"/>
              </a:ext>
            </a:extLst>
          </p:cNvPr>
          <p:cNvSpPr txBox="1"/>
          <p:nvPr/>
        </p:nvSpPr>
        <p:spPr>
          <a:xfrm>
            <a:off x="7295072" y="2093340"/>
            <a:ext cx="318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err="1">
                <a:solidFill>
                  <a:srgbClr val="5C6971"/>
                </a:solidFill>
              </a:rPr>
              <a:t>Comparison</a:t>
            </a:r>
            <a:r>
              <a:rPr lang="de-DE" i="1">
                <a:solidFill>
                  <a:srgbClr val="5C6971"/>
                </a:solidFill>
              </a:rPr>
              <a:t> </a:t>
            </a:r>
            <a:r>
              <a:rPr lang="de-DE" i="1" err="1">
                <a:solidFill>
                  <a:srgbClr val="5C6971"/>
                </a:solidFill>
              </a:rPr>
              <a:t>of</a:t>
            </a:r>
            <a:r>
              <a:rPr lang="de-DE" i="1">
                <a:solidFill>
                  <a:srgbClr val="5C6971"/>
                </a:solidFill>
              </a:rPr>
              <a:t> the </a:t>
            </a:r>
            <a:r>
              <a:rPr lang="de-DE" i="1" err="1">
                <a:solidFill>
                  <a:srgbClr val="5C6971"/>
                </a:solidFill>
              </a:rPr>
              <a:t>functions</a:t>
            </a:r>
            <a:r>
              <a:rPr lang="de-DE" i="1">
                <a:solidFill>
                  <a:srgbClr val="5C6971"/>
                </a:solidFill>
              </a:rPr>
              <a:t> </a:t>
            </a:r>
            <a:r>
              <a:rPr lang="de-DE" i="1" err="1">
                <a:solidFill>
                  <a:srgbClr val="5C6971"/>
                </a:solidFill>
              </a:rPr>
              <a:t>through</a:t>
            </a:r>
            <a:r>
              <a:rPr lang="de-DE" i="1">
                <a:solidFill>
                  <a:srgbClr val="5C6971"/>
                </a:solidFill>
              </a:rPr>
              <a:t> </a:t>
            </a:r>
            <a:r>
              <a:rPr lang="de-DE" i="1" err="1">
                <a:solidFill>
                  <a:srgbClr val="5C6971"/>
                </a:solidFill>
              </a:rPr>
              <a:t>correlations</a:t>
            </a:r>
            <a:endParaRPr lang="de-DE" i="1">
              <a:solidFill>
                <a:srgbClr val="5C697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3F9BFB-02A7-1494-2D24-BAEBAD4700A3}"/>
              </a:ext>
            </a:extLst>
          </p:cNvPr>
          <p:cNvSpPr txBox="1"/>
          <p:nvPr/>
        </p:nvSpPr>
        <p:spPr>
          <a:xfrm>
            <a:off x="7295072" y="4334046"/>
            <a:ext cx="263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err="1">
                <a:solidFill>
                  <a:srgbClr val="5C6971"/>
                </a:solidFill>
              </a:rPr>
              <a:t>Quantification</a:t>
            </a:r>
            <a:r>
              <a:rPr lang="de-DE" i="1">
                <a:solidFill>
                  <a:srgbClr val="5C6971"/>
                </a:solidFill>
              </a:rPr>
              <a:t> </a:t>
            </a:r>
            <a:r>
              <a:rPr lang="de-DE" i="1" err="1">
                <a:solidFill>
                  <a:srgbClr val="5C6971"/>
                </a:solidFill>
              </a:rPr>
              <a:t>of</a:t>
            </a:r>
            <a:r>
              <a:rPr lang="de-DE" i="1">
                <a:solidFill>
                  <a:srgbClr val="5C6971"/>
                </a:solidFill>
              </a:rPr>
              <a:t> the </a:t>
            </a:r>
            <a:r>
              <a:rPr lang="de-DE" i="1" err="1">
                <a:solidFill>
                  <a:srgbClr val="5C6971"/>
                </a:solidFill>
              </a:rPr>
              <a:t>optimization</a:t>
            </a:r>
            <a:r>
              <a:rPr lang="de-DE" i="1">
                <a:solidFill>
                  <a:srgbClr val="5C6971"/>
                </a:solidFill>
              </a:rPr>
              <a:t> </a:t>
            </a:r>
            <a:r>
              <a:rPr lang="de-DE" i="1" err="1">
                <a:solidFill>
                  <a:srgbClr val="5C6971"/>
                </a:solidFill>
              </a:rPr>
              <a:t>curves</a:t>
            </a:r>
            <a:endParaRPr lang="de-DE" i="1">
              <a:solidFill>
                <a:srgbClr val="5C6971"/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AF0CB87-5706-BDDE-499E-3BB296B81898}"/>
              </a:ext>
            </a:extLst>
          </p:cNvPr>
          <p:cNvSpPr/>
          <p:nvPr/>
        </p:nvSpPr>
        <p:spPr bwMode="auto">
          <a:xfrm>
            <a:off x="11535510" y="51279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885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Metric-based Evaluation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F3295C-8652-814F-03C2-81C2DA3B4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535113"/>
            <a:ext cx="10840529" cy="639762"/>
          </a:xfrm>
        </p:spPr>
        <p:txBody>
          <a:bodyPr/>
          <a:lstStyle/>
          <a:p>
            <a:r>
              <a:rPr lang="de-DE" sz="2400" b="1" err="1">
                <a:latin typeface="+mn-lt"/>
                <a:ea typeface="+mn-ea"/>
                <a:cs typeface="+mn-cs"/>
              </a:rPr>
              <a:t>Comparison</a:t>
            </a:r>
            <a:r>
              <a:rPr lang="de-DE" sz="2400" b="1">
                <a:latin typeface="+mn-lt"/>
                <a:ea typeface="+mn-ea"/>
                <a:cs typeface="+mn-cs"/>
              </a:rPr>
              <a:t> </a:t>
            </a:r>
            <a:r>
              <a:rPr lang="de-DE" sz="2400" b="1" err="1">
                <a:latin typeface="+mn-lt"/>
                <a:ea typeface="+mn-ea"/>
                <a:cs typeface="+mn-cs"/>
              </a:rPr>
              <a:t>of</a:t>
            </a:r>
            <a:r>
              <a:rPr lang="de-DE" sz="2400" b="1">
                <a:latin typeface="+mn-lt"/>
                <a:ea typeface="+mn-ea"/>
                <a:cs typeface="+mn-cs"/>
              </a:rPr>
              <a:t> the </a:t>
            </a:r>
            <a:r>
              <a:rPr lang="de-DE" sz="2400" b="1" err="1">
                <a:latin typeface="+mn-lt"/>
                <a:ea typeface="+mn-ea"/>
                <a:cs typeface="+mn-cs"/>
              </a:rPr>
              <a:t>functions</a:t>
            </a:r>
            <a:r>
              <a:rPr lang="de-DE" sz="2400" b="1">
                <a:latin typeface="+mn-lt"/>
                <a:ea typeface="+mn-ea"/>
                <a:cs typeface="+mn-cs"/>
              </a:rPr>
              <a:t> </a:t>
            </a:r>
            <a:r>
              <a:rPr lang="de-DE" sz="2400" b="1" err="1">
                <a:latin typeface="+mn-lt"/>
                <a:ea typeface="+mn-ea"/>
                <a:cs typeface="+mn-cs"/>
              </a:rPr>
              <a:t>through</a:t>
            </a:r>
            <a:r>
              <a:rPr lang="de-DE" sz="2400" b="1">
                <a:latin typeface="+mn-lt"/>
                <a:ea typeface="+mn-ea"/>
                <a:cs typeface="+mn-cs"/>
              </a:rPr>
              <a:t> </a:t>
            </a:r>
            <a:r>
              <a:rPr lang="de-DE" sz="2400" b="1" err="1">
                <a:latin typeface="+mn-lt"/>
                <a:ea typeface="+mn-ea"/>
                <a:cs typeface="+mn-cs"/>
              </a:rPr>
              <a:t>correlations</a:t>
            </a:r>
            <a:endParaRPr lang="de-DE" sz="2400" b="1">
              <a:latin typeface="+mn-lt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8FB03B2-0F52-D100-677B-3E9113ADA626}"/>
              </a:ext>
            </a:extLst>
          </p:cNvPr>
          <p:cNvSpPr txBox="1"/>
          <p:nvPr/>
        </p:nvSpPr>
        <p:spPr bwMode="auto">
          <a:xfrm>
            <a:off x="6193692" y="1555750"/>
            <a:ext cx="538870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marL="0" indent="0" defTabSz="1123519" eaLnBrk="0" hangingPunct="0">
              <a:buNone/>
              <a:defRPr sz="2400" b="1">
                <a:solidFill>
                  <a:srgbClr val="5C6971"/>
                </a:solidFill>
                <a:latin typeface="+mn-lt"/>
                <a:ea typeface="+mn-ea"/>
              </a:defRPr>
            </a:lvl1pPr>
            <a:lvl2pPr marL="562737" indent="0" defTabSz="1123519" eaLnBrk="0" hangingPunct="0"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defTabSz="1123519" eaLnBrk="0" hangingPunct="0"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defTabSz="1123519" eaLnBrk="0" hangingPunct="0"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defTabSz="1123519" eaLnBrk="0" hangingPunct="0"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6pPr>
            <a:lvl7pPr marL="3376415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7pPr>
            <a:lvl8pPr marL="3939151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8pPr>
            <a:lvl9pPr marL="4501886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endParaRPr lang="de-DE" sz="1800" b="1">
              <a:latin typeface="+mn-lt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36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9E766-58F1-F9C6-232A-8305485B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2" y="2174875"/>
            <a:ext cx="9046464" cy="3842630"/>
          </a:xfrm>
          <a:prstGeom prst="rect">
            <a:avLst/>
          </a:prstGeom>
        </p:spPr>
      </p:pic>
      <p:sp>
        <p:nvSpPr>
          <p:cNvPr id="3" name="Textplatzhalter 7">
            <a:extLst>
              <a:ext uri="{FF2B5EF4-FFF2-40B4-BE49-F238E27FC236}">
                <a16:creationId xmlns:a16="http://schemas.microsoft.com/office/drawing/2014/main" id="{456DB769-3CA6-2646-E51B-A30FA4368F8A}"/>
              </a:ext>
            </a:extLst>
          </p:cNvPr>
          <p:cNvSpPr txBox="1">
            <a:spLocks/>
          </p:cNvSpPr>
          <p:nvPr/>
        </p:nvSpPr>
        <p:spPr bwMode="auto">
          <a:xfrm>
            <a:off x="5612994" y="912062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F01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4918166-AFA0-61C0-C382-1535C648AE64}"/>
              </a:ext>
            </a:extLst>
          </p:cNvPr>
          <p:cNvSpPr/>
          <p:nvPr/>
        </p:nvSpPr>
        <p:spPr bwMode="auto">
          <a:xfrm>
            <a:off x="11535510" y="51279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6115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</a:t>
            </a:r>
            <a:r>
              <a:rPr lang="de-DE" b="1" err="1">
                <a:latin typeface="+mj-lt"/>
                <a:ea typeface="+mj-ea"/>
                <a:cs typeface="+mj-cs"/>
              </a:rPr>
              <a:t>Metric</a:t>
            </a:r>
            <a:r>
              <a:rPr lang="de-DE" b="1">
                <a:latin typeface="+mj-lt"/>
                <a:ea typeface="+mj-ea"/>
                <a:cs typeface="+mj-cs"/>
              </a:rPr>
              <a:t>-based Evaluation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F3295C-8652-814F-03C2-81C2DA3B4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535113"/>
            <a:ext cx="10840529" cy="639762"/>
          </a:xfrm>
        </p:spPr>
        <p:txBody>
          <a:bodyPr/>
          <a:lstStyle/>
          <a:p>
            <a:r>
              <a:rPr lang="de-DE" sz="2400" b="1" err="1">
                <a:latin typeface="+mn-lt"/>
                <a:ea typeface="+mn-ea"/>
                <a:cs typeface="+mn-cs"/>
              </a:rPr>
              <a:t>Comparison</a:t>
            </a:r>
            <a:r>
              <a:rPr lang="de-DE" sz="2400" b="1">
                <a:latin typeface="+mn-lt"/>
                <a:ea typeface="+mn-ea"/>
                <a:cs typeface="+mn-cs"/>
              </a:rPr>
              <a:t> </a:t>
            </a:r>
            <a:r>
              <a:rPr lang="de-DE" sz="2400" b="1" err="1">
                <a:latin typeface="+mn-lt"/>
                <a:ea typeface="+mn-ea"/>
                <a:cs typeface="+mn-cs"/>
              </a:rPr>
              <a:t>of</a:t>
            </a:r>
            <a:r>
              <a:rPr lang="de-DE" sz="2400" b="1">
                <a:latin typeface="+mn-lt"/>
                <a:ea typeface="+mn-ea"/>
                <a:cs typeface="+mn-cs"/>
              </a:rPr>
              <a:t> the </a:t>
            </a:r>
            <a:r>
              <a:rPr lang="de-DE" sz="2400" b="1" err="1">
                <a:latin typeface="+mn-lt"/>
                <a:ea typeface="+mn-ea"/>
                <a:cs typeface="+mn-cs"/>
              </a:rPr>
              <a:t>functions</a:t>
            </a:r>
            <a:r>
              <a:rPr lang="de-DE" sz="2400" b="1">
                <a:latin typeface="+mn-lt"/>
                <a:ea typeface="+mn-ea"/>
                <a:cs typeface="+mn-cs"/>
              </a:rPr>
              <a:t> </a:t>
            </a:r>
            <a:r>
              <a:rPr lang="de-DE" sz="2400" b="1" err="1">
                <a:latin typeface="+mn-lt"/>
                <a:ea typeface="+mn-ea"/>
                <a:cs typeface="+mn-cs"/>
              </a:rPr>
              <a:t>through</a:t>
            </a:r>
            <a:r>
              <a:rPr lang="de-DE" sz="2400" b="1">
                <a:latin typeface="+mn-lt"/>
                <a:ea typeface="+mn-ea"/>
                <a:cs typeface="+mn-cs"/>
              </a:rPr>
              <a:t> </a:t>
            </a:r>
            <a:r>
              <a:rPr lang="de-DE" sz="2400" b="1" err="1">
                <a:latin typeface="+mn-lt"/>
                <a:ea typeface="+mn-ea"/>
                <a:cs typeface="+mn-cs"/>
              </a:rPr>
              <a:t>correlations</a:t>
            </a:r>
            <a:endParaRPr lang="de-DE" sz="2400" b="1">
              <a:latin typeface="+mn-lt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8FB03B2-0F52-D100-677B-3E9113ADA626}"/>
              </a:ext>
            </a:extLst>
          </p:cNvPr>
          <p:cNvSpPr txBox="1"/>
          <p:nvPr/>
        </p:nvSpPr>
        <p:spPr bwMode="auto">
          <a:xfrm>
            <a:off x="6193692" y="1555750"/>
            <a:ext cx="538870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marL="0" indent="0" defTabSz="1123519" eaLnBrk="0" hangingPunct="0">
              <a:buNone/>
              <a:defRPr sz="2400" b="1">
                <a:solidFill>
                  <a:srgbClr val="5C6971"/>
                </a:solidFill>
                <a:latin typeface="+mn-lt"/>
                <a:ea typeface="+mn-ea"/>
              </a:defRPr>
            </a:lvl1pPr>
            <a:lvl2pPr marL="562737" indent="0" defTabSz="1123519" eaLnBrk="0" hangingPunct="0"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defTabSz="1123519" eaLnBrk="0" hangingPunct="0"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defTabSz="1123519" eaLnBrk="0" hangingPunct="0"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defTabSz="1123519" eaLnBrk="0" hangingPunct="0"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6pPr>
            <a:lvl7pPr marL="3376415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7pPr>
            <a:lvl8pPr marL="3939151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8pPr>
            <a:lvl9pPr marL="4501886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endParaRPr lang="de-DE" sz="1800" b="1">
              <a:latin typeface="+mn-lt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37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456DB769-3CA6-2646-E51B-A30FA4368F8A}"/>
              </a:ext>
            </a:extLst>
          </p:cNvPr>
          <p:cNvSpPr txBox="1">
            <a:spLocks/>
          </p:cNvSpPr>
          <p:nvPr/>
        </p:nvSpPr>
        <p:spPr bwMode="auto">
          <a:xfrm>
            <a:off x="5612994" y="912062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F03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507360-FC01-4347-8C66-05D2848FE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36" y="2216149"/>
            <a:ext cx="9057736" cy="3847418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C187C2E-78C0-A4CE-9ABA-4F67C35EBF8C}"/>
              </a:ext>
            </a:extLst>
          </p:cNvPr>
          <p:cNvSpPr/>
          <p:nvPr/>
        </p:nvSpPr>
        <p:spPr bwMode="auto">
          <a:xfrm>
            <a:off x="11535510" y="51279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455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</a:t>
            </a:r>
            <a:r>
              <a:rPr lang="de-DE" b="1" err="1">
                <a:latin typeface="+mj-lt"/>
                <a:ea typeface="+mj-ea"/>
                <a:cs typeface="+mj-cs"/>
              </a:rPr>
              <a:t>Metric</a:t>
            </a:r>
            <a:r>
              <a:rPr lang="de-DE" b="1">
                <a:latin typeface="+mj-lt"/>
                <a:ea typeface="+mj-ea"/>
                <a:cs typeface="+mj-cs"/>
              </a:rPr>
              <a:t>-based Evaluation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F3295C-8652-814F-03C2-81C2DA3B4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535113"/>
            <a:ext cx="10840529" cy="639762"/>
          </a:xfrm>
        </p:spPr>
        <p:txBody>
          <a:bodyPr/>
          <a:lstStyle/>
          <a:p>
            <a:r>
              <a:rPr lang="de-DE" sz="2400" b="1" err="1">
                <a:latin typeface="+mn-lt"/>
                <a:ea typeface="+mn-ea"/>
                <a:cs typeface="+mn-cs"/>
              </a:rPr>
              <a:t>Comparison</a:t>
            </a:r>
            <a:r>
              <a:rPr lang="de-DE" sz="2400" b="1">
                <a:latin typeface="+mn-lt"/>
                <a:ea typeface="+mn-ea"/>
                <a:cs typeface="+mn-cs"/>
              </a:rPr>
              <a:t> </a:t>
            </a:r>
            <a:r>
              <a:rPr lang="de-DE" sz="2400" b="1" err="1">
                <a:latin typeface="+mn-lt"/>
                <a:ea typeface="+mn-ea"/>
                <a:cs typeface="+mn-cs"/>
              </a:rPr>
              <a:t>of</a:t>
            </a:r>
            <a:r>
              <a:rPr lang="de-DE" sz="2400" b="1">
                <a:latin typeface="+mn-lt"/>
                <a:ea typeface="+mn-ea"/>
                <a:cs typeface="+mn-cs"/>
              </a:rPr>
              <a:t> the </a:t>
            </a:r>
            <a:r>
              <a:rPr lang="de-DE" sz="2400" b="1" err="1">
                <a:latin typeface="+mn-lt"/>
                <a:ea typeface="+mn-ea"/>
                <a:cs typeface="+mn-cs"/>
              </a:rPr>
              <a:t>functions</a:t>
            </a:r>
            <a:r>
              <a:rPr lang="de-DE" sz="2400" b="1">
                <a:latin typeface="+mn-lt"/>
                <a:ea typeface="+mn-ea"/>
                <a:cs typeface="+mn-cs"/>
              </a:rPr>
              <a:t> </a:t>
            </a:r>
            <a:r>
              <a:rPr lang="de-DE" sz="2400" b="1" err="1">
                <a:latin typeface="+mn-lt"/>
                <a:ea typeface="+mn-ea"/>
                <a:cs typeface="+mn-cs"/>
              </a:rPr>
              <a:t>through</a:t>
            </a:r>
            <a:r>
              <a:rPr lang="de-DE" sz="2400" b="1">
                <a:latin typeface="+mn-lt"/>
                <a:ea typeface="+mn-ea"/>
                <a:cs typeface="+mn-cs"/>
              </a:rPr>
              <a:t> </a:t>
            </a:r>
            <a:r>
              <a:rPr lang="de-DE" sz="2400" b="1" err="1">
                <a:latin typeface="+mn-lt"/>
                <a:ea typeface="+mn-ea"/>
                <a:cs typeface="+mn-cs"/>
              </a:rPr>
              <a:t>correlations</a:t>
            </a:r>
            <a:endParaRPr lang="de-DE" sz="2400" b="1">
              <a:latin typeface="+mn-lt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8FB03B2-0F52-D100-677B-3E9113ADA626}"/>
              </a:ext>
            </a:extLst>
          </p:cNvPr>
          <p:cNvSpPr txBox="1"/>
          <p:nvPr/>
        </p:nvSpPr>
        <p:spPr bwMode="auto">
          <a:xfrm>
            <a:off x="6193692" y="1555750"/>
            <a:ext cx="538870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marL="0" indent="0" defTabSz="1123519" eaLnBrk="0" hangingPunct="0">
              <a:buNone/>
              <a:defRPr sz="2400" b="1">
                <a:solidFill>
                  <a:srgbClr val="5C6971"/>
                </a:solidFill>
                <a:latin typeface="+mn-lt"/>
                <a:ea typeface="+mn-ea"/>
              </a:defRPr>
            </a:lvl1pPr>
            <a:lvl2pPr marL="562737" indent="0" defTabSz="1123519" eaLnBrk="0" hangingPunct="0"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defTabSz="1123519" eaLnBrk="0" hangingPunct="0"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defTabSz="1123519" eaLnBrk="0" hangingPunct="0"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defTabSz="1123519" eaLnBrk="0" hangingPunct="0"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6pPr>
            <a:lvl7pPr marL="3376415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7pPr>
            <a:lvl8pPr marL="3939151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8pPr>
            <a:lvl9pPr marL="4501886" indent="0" defTabSz="1123519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endParaRPr lang="de-DE" sz="1800" b="1">
              <a:latin typeface="+mn-lt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38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456DB769-3CA6-2646-E51B-A30FA4368F8A}"/>
              </a:ext>
            </a:extLst>
          </p:cNvPr>
          <p:cNvSpPr txBox="1">
            <a:spLocks/>
          </p:cNvSpPr>
          <p:nvPr/>
        </p:nvSpPr>
        <p:spPr bwMode="auto">
          <a:xfrm>
            <a:off x="5612994" y="912062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F24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2AA736-EA9E-BA7D-D633-B318E4F6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39" y="2312987"/>
            <a:ext cx="8517147" cy="3617794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861B8E5-AE6B-27EB-2A73-B6514C0D5873}"/>
              </a:ext>
            </a:extLst>
          </p:cNvPr>
          <p:cNvSpPr/>
          <p:nvPr/>
        </p:nvSpPr>
        <p:spPr bwMode="auto">
          <a:xfrm>
            <a:off x="11535510" y="51279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06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</a:t>
            </a:r>
            <a:r>
              <a:rPr lang="de-DE" b="1" err="1">
                <a:latin typeface="+mj-lt"/>
                <a:ea typeface="+mj-ea"/>
                <a:cs typeface="+mj-cs"/>
              </a:rPr>
              <a:t>Metric</a:t>
            </a:r>
            <a:r>
              <a:rPr lang="de-DE" b="1">
                <a:latin typeface="+mj-lt"/>
                <a:ea typeface="+mj-ea"/>
                <a:cs typeface="+mj-cs"/>
              </a:rPr>
              <a:t>-based Evaluation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F3295C-8652-814F-03C2-81C2DA3B4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7792528" cy="639762"/>
          </a:xfrm>
        </p:spPr>
        <p:txBody>
          <a:bodyPr/>
          <a:lstStyle/>
          <a:p>
            <a:r>
              <a:rPr lang="de-DE" sz="2400" err="1">
                <a:solidFill>
                  <a:srgbClr val="5C6971"/>
                </a:solidFill>
              </a:rPr>
              <a:t>Quantification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of</a:t>
            </a:r>
            <a:r>
              <a:rPr lang="de-DE" sz="2400">
                <a:solidFill>
                  <a:srgbClr val="5C6971"/>
                </a:solidFill>
              </a:rPr>
              <a:t> the </a:t>
            </a:r>
            <a:r>
              <a:rPr lang="de-DE" sz="2400" err="1">
                <a:solidFill>
                  <a:srgbClr val="5C6971"/>
                </a:solidFill>
              </a:rPr>
              <a:t>optimization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curves</a:t>
            </a:r>
            <a:endParaRPr lang="de-DE" sz="2400">
              <a:solidFill>
                <a:srgbClr val="5C697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39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67100-9819-ED56-0B64-FE008423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4" y="2576504"/>
            <a:ext cx="6275471" cy="866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E59C14-3668-C43E-6FA9-7C9C98F19FFC}"/>
              </a:ext>
            </a:extLst>
          </p:cNvPr>
          <p:cNvSpPr txBox="1"/>
          <p:nvPr/>
        </p:nvSpPr>
        <p:spPr>
          <a:xfrm>
            <a:off x="609600" y="22071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solidFill>
                  <a:srgbClr val="5C6971"/>
                </a:solidFill>
              </a:rPr>
              <a:t>#Iterations</a:t>
            </a:r>
            <a:endParaRPr lang="LID4096" i="1">
              <a:solidFill>
                <a:srgbClr val="5C697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04DDB-5E16-5615-972D-699A6569B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4" y="4026707"/>
            <a:ext cx="9530919" cy="9536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D1DF8A-E4B6-43EF-B337-B514B71C7D47}"/>
              </a:ext>
            </a:extLst>
          </p:cNvPr>
          <p:cNvSpPr txBox="1"/>
          <p:nvPr/>
        </p:nvSpPr>
        <p:spPr>
          <a:xfrm>
            <a:off x="609600" y="365016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solidFill>
                  <a:srgbClr val="5C6971"/>
                </a:solidFill>
              </a:rPr>
              <a:t>Location of optimum</a:t>
            </a:r>
            <a:endParaRPr lang="LID4096" i="1">
              <a:solidFill>
                <a:srgbClr val="5C6971"/>
              </a:solidFill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BA23B0D-3257-CB83-BC4B-20290CDF5C4F}"/>
              </a:ext>
            </a:extLst>
          </p:cNvPr>
          <p:cNvSpPr txBox="1"/>
          <p:nvPr/>
        </p:nvSpPr>
        <p:spPr>
          <a:xfrm>
            <a:off x="609600" y="510978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solidFill>
                  <a:srgbClr val="5C6971"/>
                </a:solidFill>
              </a:rPr>
              <a:t>Optimum value</a:t>
            </a:r>
            <a:endParaRPr lang="LID4096" i="1">
              <a:solidFill>
                <a:srgbClr val="5C6971"/>
              </a:solidFill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F482695B-FE75-1C75-56DD-A3DC6BB69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14" y="5532066"/>
            <a:ext cx="8015112" cy="1049297"/>
          </a:xfrm>
          <a:prstGeom prst="rect">
            <a:avLst/>
          </a:prstGeom>
        </p:spPr>
      </p:pic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5C716DE0-A5F0-D401-40E4-5CF7AB4CF1FF}"/>
              </a:ext>
            </a:extLst>
          </p:cNvPr>
          <p:cNvSpPr txBox="1">
            <a:spLocks/>
          </p:cNvSpPr>
          <p:nvPr/>
        </p:nvSpPr>
        <p:spPr bwMode="auto">
          <a:xfrm>
            <a:off x="5612994" y="912062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F01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53611FC-A8B0-82B8-887D-FE201D726A4B}"/>
              </a:ext>
            </a:extLst>
          </p:cNvPr>
          <p:cNvSpPr/>
          <p:nvPr/>
        </p:nvSpPr>
        <p:spPr bwMode="auto">
          <a:xfrm>
            <a:off x="11535510" y="51279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09F104-5B27-15BF-59E6-46C11988D5B9}"/>
              </a:ext>
            </a:extLst>
          </p:cNvPr>
          <p:cNvSpPr/>
          <p:nvPr/>
        </p:nvSpPr>
        <p:spPr bwMode="auto">
          <a:xfrm>
            <a:off x="1512498" y="2796199"/>
            <a:ext cx="5443287" cy="632801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872A658-726C-E3D8-710F-E1D9AB4481CE}"/>
              </a:ext>
            </a:extLst>
          </p:cNvPr>
          <p:cNvSpPr/>
          <p:nvPr/>
        </p:nvSpPr>
        <p:spPr bwMode="auto">
          <a:xfrm>
            <a:off x="1477787" y="4489919"/>
            <a:ext cx="5325580" cy="248858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DE18C7-8AE5-0F71-A1EC-E527DA5EDDCD}"/>
              </a:ext>
            </a:extLst>
          </p:cNvPr>
          <p:cNvSpPr/>
          <p:nvPr/>
        </p:nvSpPr>
        <p:spPr bwMode="auto">
          <a:xfrm>
            <a:off x="7789448" y="4489919"/>
            <a:ext cx="2421785" cy="248858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006400E-CA41-E742-34F4-51377728492B}"/>
              </a:ext>
            </a:extLst>
          </p:cNvPr>
          <p:cNvSpPr/>
          <p:nvPr/>
        </p:nvSpPr>
        <p:spPr bwMode="auto">
          <a:xfrm>
            <a:off x="4169434" y="4746370"/>
            <a:ext cx="4641011" cy="246968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EB43F3E-24AB-EA46-0F24-47A8836D67DE}"/>
              </a:ext>
            </a:extLst>
          </p:cNvPr>
          <p:cNvSpPr/>
          <p:nvPr/>
        </p:nvSpPr>
        <p:spPr bwMode="auto">
          <a:xfrm>
            <a:off x="1660865" y="6032947"/>
            <a:ext cx="7034561" cy="264665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484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umsplatzhalter 3">
            <a:extLst>
              <a:ext uri="{FF2B5EF4-FFF2-40B4-BE49-F238E27FC236}">
                <a16:creationId xmlns:a16="http://schemas.microsoft.com/office/drawing/2014/main" id="{7C123449-6185-45C5-B2F6-B2EB6DB7BDF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180CE8-F801-41BD-BB55-8B49FAA63B08}" type="datetime1">
              <a:rPr lang="de-DE" altLang="de-DE" smtClean="0">
                <a:solidFill>
                  <a:srgbClr val="5C6971"/>
                </a:solidFill>
              </a:rPr>
              <a:pPr/>
              <a:t>16.09.2023</a:t>
            </a:fld>
            <a:endParaRPr lang="de-DE" altLang="de-DE" sz="1723">
              <a:solidFill>
                <a:srgbClr val="5C6971"/>
              </a:solidFill>
            </a:endParaRPr>
          </a:p>
        </p:txBody>
      </p:sp>
      <p:sp>
        <p:nvSpPr>
          <p:cNvPr id="4099" name="Foliennummernplatzhalter 4">
            <a:extLst>
              <a:ext uri="{FF2B5EF4-FFF2-40B4-BE49-F238E27FC236}">
                <a16:creationId xmlns:a16="http://schemas.microsoft.com/office/drawing/2014/main" id="{DA62CAFE-536D-4221-A1D9-F795E6FDC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450">
                <a:solidFill>
                  <a:srgbClr val="5C6971"/>
                </a:solidFill>
                <a:latin typeface="Arial"/>
                <a:ea typeface="ＭＳ Ｐゴシック"/>
                <a:cs typeface="Arial"/>
              </a:rPr>
              <a:t>4</a:t>
            </a:r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237BE0E0-916E-4712-84D5-10EFC4EAE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3392" y="1161495"/>
            <a:ext cx="10503877" cy="838200"/>
          </a:xfrm>
        </p:spPr>
        <p:txBody>
          <a:bodyPr/>
          <a:lstStyle/>
          <a:p>
            <a:pPr eaLnBrk="1" hangingPunct="1"/>
            <a:r>
              <a:rPr lang="de-DE" altLang="de-DE" b="1"/>
              <a:t>1.1 Problem Description</a:t>
            </a:r>
            <a:br>
              <a:rPr lang="de-DE" altLang="de-DE"/>
            </a:br>
            <a:endParaRPr lang="de-DE" altLang="de-DE">
              <a:solidFill>
                <a:srgbClr val="5C6971"/>
              </a:solidFill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018D31-AFE5-415B-A14F-475BFC8F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60" y="1513012"/>
            <a:ext cx="9443091" cy="3657600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endParaRPr lang="de-DE" sz="2000" kern="12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r>
              <a:rPr lang="de-DE" sz="2000" kern="1200"/>
              <a:t>Real-</a:t>
            </a:r>
            <a:r>
              <a:rPr lang="de-DE" sz="2000" kern="1200" err="1"/>
              <a:t>world</a:t>
            </a:r>
            <a:r>
              <a:rPr lang="de-DE" sz="2000" kern="1200"/>
              <a:t> </a:t>
            </a:r>
            <a:r>
              <a:rPr lang="de-DE" sz="2000" kern="1200" err="1"/>
              <a:t>problems</a:t>
            </a:r>
            <a:r>
              <a:rPr lang="de-DE" sz="2000" kern="1200"/>
              <a:t> </a:t>
            </a:r>
            <a:r>
              <a:rPr lang="de-DE" sz="2000" kern="1200" err="1"/>
              <a:t>are</a:t>
            </a:r>
            <a:r>
              <a:rPr lang="de-DE" sz="2000" kern="1200"/>
              <a:t> not </a:t>
            </a:r>
            <a:r>
              <a:rPr lang="de-DE" sz="2000" kern="1200" err="1"/>
              <a:t>always</a:t>
            </a:r>
            <a:r>
              <a:rPr lang="de-DE" sz="2000" kern="1200"/>
              <a:t> </a:t>
            </a:r>
            <a:r>
              <a:rPr lang="de-DE" sz="2000" kern="1200" err="1"/>
              <a:t>readily</a:t>
            </a:r>
            <a:r>
              <a:rPr lang="de-DE" sz="2000" kern="1200"/>
              <a:t> available for </a:t>
            </a:r>
            <a:r>
              <a:rPr lang="de-DE" sz="2000" kern="1200" err="1"/>
              <a:t>benchmarking</a:t>
            </a:r>
            <a:endParaRPr lang="de-DE" sz="2000" kern="1200">
              <a:cs typeface="Arial"/>
            </a:endParaRPr>
          </a:p>
          <a:p>
            <a:pPr marL="833120" lvl="1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r>
              <a:rPr lang="de-DE" sz="2000" kern="1200" err="1"/>
              <a:t>Groundtruth</a:t>
            </a:r>
            <a:r>
              <a:rPr lang="de-DE" sz="2000" kern="1200"/>
              <a:t> </a:t>
            </a:r>
            <a:r>
              <a:rPr lang="de-DE" sz="2000" kern="1200" err="1"/>
              <a:t>functions</a:t>
            </a:r>
            <a:r>
              <a:rPr lang="de-DE" sz="2000" kern="1200"/>
              <a:t> </a:t>
            </a:r>
            <a:r>
              <a:rPr lang="de-DE" sz="2000" kern="1200" err="1"/>
              <a:t>may</a:t>
            </a:r>
            <a:r>
              <a:rPr lang="de-DE" sz="2000" kern="1200"/>
              <a:t> </a:t>
            </a:r>
            <a:r>
              <a:rPr lang="de-DE" sz="2000" b="1" kern="1200"/>
              <a:t>not </a:t>
            </a:r>
            <a:r>
              <a:rPr lang="de-DE" sz="2000" b="1" kern="1200" err="1"/>
              <a:t>be</a:t>
            </a:r>
            <a:r>
              <a:rPr lang="de-DE" sz="2000" b="1" kern="1200"/>
              <a:t> available</a:t>
            </a:r>
            <a:endParaRPr lang="de-DE" sz="2000" b="1" kern="1200">
              <a:cs typeface="Arial"/>
            </a:endParaRPr>
          </a:p>
          <a:p>
            <a:pPr marL="833120" lvl="1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r>
              <a:rPr lang="de-DE" sz="2000" kern="1200" err="1"/>
              <a:t>Groundtruth</a:t>
            </a:r>
            <a:r>
              <a:rPr lang="de-DE" sz="2000" kern="1200"/>
              <a:t> </a:t>
            </a:r>
            <a:r>
              <a:rPr lang="de-DE" sz="2000" kern="1200" err="1"/>
              <a:t>functions</a:t>
            </a:r>
            <a:r>
              <a:rPr lang="de-DE" sz="2000" kern="1200"/>
              <a:t> </a:t>
            </a:r>
            <a:r>
              <a:rPr lang="de-DE" sz="2000" kern="1200" err="1"/>
              <a:t>are</a:t>
            </a:r>
            <a:r>
              <a:rPr lang="de-DE" sz="2000" kern="1200"/>
              <a:t> </a:t>
            </a:r>
            <a:r>
              <a:rPr lang="de-DE" sz="2000" b="1" kern="1200" err="1"/>
              <a:t>too</a:t>
            </a:r>
            <a:r>
              <a:rPr lang="de-DE" sz="2000" b="1" kern="1200"/>
              <a:t> expensive </a:t>
            </a:r>
            <a:r>
              <a:rPr lang="de-DE" sz="2000" kern="1200"/>
              <a:t>(</a:t>
            </a:r>
            <a:r>
              <a:rPr lang="de-DE" sz="2000" kern="1200" err="1"/>
              <a:t>calculation</a:t>
            </a:r>
            <a:r>
              <a:rPr lang="de-DE" sz="2000" kern="1200"/>
              <a:t> time, etc.)</a:t>
            </a:r>
            <a:endParaRPr lang="de-DE" sz="2000" kern="1200">
              <a:cs typeface="Arial"/>
            </a:endParaRPr>
          </a:p>
          <a:p>
            <a:pPr marL="833120" lvl="1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r>
              <a:rPr lang="de-DE" sz="2000" kern="1200" err="1"/>
              <a:t>Groundtruth</a:t>
            </a:r>
            <a:r>
              <a:rPr lang="de-DE" sz="2000" kern="1200"/>
              <a:t> </a:t>
            </a:r>
            <a:r>
              <a:rPr lang="de-DE" sz="2000" kern="1200" err="1"/>
              <a:t>functions</a:t>
            </a:r>
            <a:r>
              <a:rPr lang="de-DE" sz="2000" kern="1200"/>
              <a:t> </a:t>
            </a:r>
            <a:r>
              <a:rPr lang="de-DE" sz="2000" kern="1200" err="1"/>
              <a:t>are</a:t>
            </a:r>
            <a:r>
              <a:rPr lang="de-DE" sz="2000" kern="1200"/>
              <a:t> </a:t>
            </a:r>
            <a:r>
              <a:rPr lang="de-DE" sz="2000" b="1" kern="1200" err="1"/>
              <a:t>confidential</a:t>
            </a:r>
            <a:r>
              <a:rPr lang="de-DE" sz="2000" kern="1200"/>
              <a:t> / </a:t>
            </a:r>
            <a:r>
              <a:rPr lang="de-DE" sz="2000" kern="1200" err="1"/>
              <a:t>should</a:t>
            </a:r>
            <a:r>
              <a:rPr lang="de-DE" sz="2000" kern="1200"/>
              <a:t> not </a:t>
            </a:r>
            <a:r>
              <a:rPr lang="de-DE" sz="2000" kern="1200" err="1"/>
              <a:t>be</a:t>
            </a:r>
            <a:r>
              <a:rPr lang="de-DE" sz="2000" kern="1200"/>
              <a:t> </a:t>
            </a:r>
            <a:r>
              <a:rPr lang="de-DE" sz="2000" kern="1200" err="1"/>
              <a:t>made</a:t>
            </a:r>
            <a:r>
              <a:rPr lang="de-DE" sz="2000" kern="1200"/>
              <a:t> available to the </a:t>
            </a:r>
            <a:r>
              <a:rPr lang="de-DE" sz="2000" kern="1200" err="1"/>
              <a:t>research</a:t>
            </a:r>
            <a:r>
              <a:rPr lang="de-DE" sz="2000" kern="1200"/>
              <a:t> </a:t>
            </a:r>
            <a:r>
              <a:rPr lang="de-DE" sz="2000" kern="1200" err="1"/>
              <a:t>community</a:t>
            </a:r>
            <a:endParaRPr lang="de-DE" sz="2000" kern="1200">
              <a:cs typeface="Arial"/>
            </a:endParaRPr>
          </a:p>
          <a:p>
            <a:pPr marL="342678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sz="2000" kern="1200" err="1">
                <a:cs typeface="Arial"/>
              </a:rPr>
              <a:t>Employ</a:t>
            </a:r>
            <a:r>
              <a:rPr lang="de-DE" sz="2000" kern="1200">
                <a:cs typeface="Arial"/>
              </a:rPr>
              <a:t> </a:t>
            </a:r>
            <a:r>
              <a:rPr lang="de-DE" sz="2000" b="1" kern="1200">
                <a:cs typeface="Arial"/>
              </a:rPr>
              <a:t>ML </a:t>
            </a:r>
            <a:r>
              <a:rPr lang="de-DE" sz="2000" b="1" kern="1200" err="1">
                <a:cs typeface="Arial"/>
              </a:rPr>
              <a:t>techniques</a:t>
            </a:r>
            <a:r>
              <a:rPr lang="de-DE" sz="2000" b="1" kern="1200">
                <a:cs typeface="Arial"/>
              </a:rPr>
              <a:t> </a:t>
            </a:r>
            <a:r>
              <a:rPr lang="de-DE" sz="2000" kern="1200">
                <a:cs typeface="Arial"/>
              </a:rPr>
              <a:t>to </a:t>
            </a:r>
            <a:r>
              <a:rPr lang="de-DE" sz="2000" kern="1200" err="1">
                <a:cs typeface="Arial"/>
              </a:rPr>
              <a:t>create</a:t>
            </a:r>
            <a:r>
              <a:rPr lang="de-DE" sz="2000" kern="1200">
                <a:cs typeface="Arial"/>
              </a:rPr>
              <a:t> </a:t>
            </a:r>
            <a:r>
              <a:rPr lang="de-DE" sz="2000" kern="1200" err="1">
                <a:cs typeface="Arial"/>
              </a:rPr>
              <a:t>testfunctions</a:t>
            </a:r>
            <a:r>
              <a:rPr lang="de-DE" sz="2000" kern="1200">
                <a:cs typeface="Arial"/>
              </a:rPr>
              <a:t> for </a:t>
            </a:r>
            <a:r>
              <a:rPr lang="de-DE" sz="2000" kern="1200" err="1">
                <a:cs typeface="Arial"/>
              </a:rPr>
              <a:t>optimization</a:t>
            </a:r>
            <a:r>
              <a:rPr lang="de-DE" sz="2000" kern="1200">
                <a:cs typeface="Arial"/>
              </a:rPr>
              <a:t> </a:t>
            </a:r>
            <a:r>
              <a:rPr lang="de-DE" sz="2000" kern="1200" err="1">
                <a:cs typeface="Arial"/>
              </a:rPr>
              <a:t>algorithms</a:t>
            </a:r>
            <a:endParaRPr lang="de-DE" sz="2000" kern="1200">
              <a:cs typeface="Arial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endParaRPr lang="de-DE" sz="2000">
              <a:cs typeface="Arial"/>
            </a:endParaRPr>
          </a:p>
          <a:p>
            <a:pPr marL="421640" indent="-42164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de-DE" sz="2000">
              <a:cs typeface="Arial"/>
            </a:endParaRPr>
          </a:p>
        </p:txBody>
      </p:sp>
      <p:pic>
        <p:nvPicPr>
          <p:cNvPr id="3" name="Grafik 2" descr="Warnung mit einfarbiger Füllung">
            <a:extLst>
              <a:ext uri="{FF2B5EF4-FFF2-40B4-BE49-F238E27FC236}">
                <a16:creationId xmlns:a16="http://schemas.microsoft.com/office/drawing/2014/main" id="{D38C44AA-A79F-801C-8363-C2BD5FED8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8016" y="3705101"/>
            <a:ext cx="2575388" cy="2592512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75E4A01-1B25-DA05-8BCA-17BDE879D4E6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  <p:extLst>
      <p:ext uri="{BB962C8B-B14F-4D97-AF65-F5344CB8AC3E}">
        <p14:creationId xmlns:p14="http://schemas.microsoft.com/office/powerpoint/2010/main" val="918335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Metric-based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40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59C14-3668-C43E-6FA9-7C9C98F19FFC}"/>
              </a:ext>
            </a:extLst>
          </p:cNvPr>
          <p:cNvSpPr txBox="1"/>
          <p:nvPr/>
        </p:nvSpPr>
        <p:spPr>
          <a:xfrm>
            <a:off x="680314" y="237911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solidFill>
                  <a:srgbClr val="5C6971"/>
                </a:solidFill>
              </a:rPr>
              <a:t>MSE of </a:t>
            </a:r>
            <a:r>
              <a:rPr lang="en-GB" i="1" err="1">
                <a:solidFill>
                  <a:srgbClr val="5C6971"/>
                </a:solidFill>
              </a:rPr>
              <a:t>optim</a:t>
            </a:r>
            <a:r>
              <a:rPr lang="en-GB" i="1">
                <a:solidFill>
                  <a:srgbClr val="5C6971"/>
                </a:solidFill>
              </a:rPr>
              <a:t> curves</a:t>
            </a:r>
            <a:endParaRPr lang="LID4096" i="1">
              <a:solidFill>
                <a:srgbClr val="5C697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1DF8A-E4B6-43EF-B337-B514B71C7D47}"/>
              </a:ext>
            </a:extLst>
          </p:cNvPr>
          <p:cNvSpPr txBox="1"/>
          <p:nvPr/>
        </p:nvSpPr>
        <p:spPr>
          <a:xfrm>
            <a:off x="680314" y="426610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solidFill>
                  <a:srgbClr val="5C6971"/>
                </a:solidFill>
              </a:rPr>
              <a:t>Correlation r of </a:t>
            </a:r>
            <a:r>
              <a:rPr lang="en-GB" i="1" err="1">
                <a:solidFill>
                  <a:srgbClr val="5C6971"/>
                </a:solidFill>
              </a:rPr>
              <a:t>optim</a:t>
            </a:r>
            <a:r>
              <a:rPr lang="en-GB" i="1">
                <a:solidFill>
                  <a:srgbClr val="5C6971"/>
                </a:solidFill>
              </a:rPr>
              <a:t> curves</a:t>
            </a:r>
            <a:endParaRPr lang="LID4096" i="1">
              <a:solidFill>
                <a:srgbClr val="5C697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80A11-A1E1-1961-533D-70FF2DF4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03" y="4683126"/>
            <a:ext cx="7531487" cy="1041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204A0-03FE-B98C-DA8A-22CAA277F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03" y="2738165"/>
            <a:ext cx="8299877" cy="108590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CB29039-A052-3522-BD8B-96009C2A7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7792528" cy="639762"/>
          </a:xfrm>
        </p:spPr>
        <p:txBody>
          <a:bodyPr/>
          <a:lstStyle/>
          <a:p>
            <a:r>
              <a:rPr lang="de-DE" sz="2400" err="1">
                <a:solidFill>
                  <a:srgbClr val="5C6971"/>
                </a:solidFill>
              </a:rPr>
              <a:t>Quantification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of</a:t>
            </a:r>
            <a:r>
              <a:rPr lang="de-DE" sz="2400">
                <a:solidFill>
                  <a:srgbClr val="5C6971"/>
                </a:solidFill>
              </a:rPr>
              <a:t> the </a:t>
            </a:r>
            <a:r>
              <a:rPr lang="de-DE" sz="2400" err="1">
                <a:solidFill>
                  <a:srgbClr val="5C6971"/>
                </a:solidFill>
              </a:rPr>
              <a:t>optimization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curves</a:t>
            </a:r>
            <a:endParaRPr lang="de-DE" sz="2400">
              <a:solidFill>
                <a:srgbClr val="5C6971"/>
              </a:solidFill>
            </a:endParaRP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4014F5B-6AC4-7FBF-BC3B-D4480FF9B1E1}"/>
              </a:ext>
            </a:extLst>
          </p:cNvPr>
          <p:cNvSpPr txBox="1">
            <a:spLocks/>
          </p:cNvSpPr>
          <p:nvPr/>
        </p:nvSpPr>
        <p:spPr bwMode="auto">
          <a:xfrm>
            <a:off x="5612994" y="912062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F01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096D3C7-4492-86EA-A7DF-29D06624F4E6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EA0F4AD-93EF-49D4-3FF4-D7D1755F6A2C}"/>
              </a:ext>
            </a:extLst>
          </p:cNvPr>
          <p:cNvSpPr/>
          <p:nvPr/>
        </p:nvSpPr>
        <p:spPr bwMode="auto">
          <a:xfrm>
            <a:off x="2708710" y="3066047"/>
            <a:ext cx="891382" cy="758024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6E5276-2A40-8A74-A4C7-173870B03D66}"/>
              </a:ext>
            </a:extLst>
          </p:cNvPr>
          <p:cNvSpPr/>
          <p:nvPr/>
        </p:nvSpPr>
        <p:spPr bwMode="auto">
          <a:xfrm>
            <a:off x="5345517" y="3033929"/>
            <a:ext cx="1038030" cy="790141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16BD48D-3CA2-42A1-694F-90A567DFDF24}"/>
              </a:ext>
            </a:extLst>
          </p:cNvPr>
          <p:cNvSpPr/>
          <p:nvPr/>
        </p:nvSpPr>
        <p:spPr bwMode="auto">
          <a:xfrm>
            <a:off x="8210006" y="3024995"/>
            <a:ext cx="825474" cy="790141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BF52084-F7EE-1157-5997-F1353318C640}"/>
              </a:ext>
            </a:extLst>
          </p:cNvPr>
          <p:cNvSpPr/>
          <p:nvPr/>
        </p:nvSpPr>
        <p:spPr bwMode="auto">
          <a:xfrm>
            <a:off x="2741664" y="4934439"/>
            <a:ext cx="825474" cy="790141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3D7A37D-F9CE-FD2A-A3F2-19878A207A35}"/>
              </a:ext>
            </a:extLst>
          </p:cNvPr>
          <p:cNvSpPr/>
          <p:nvPr/>
        </p:nvSpPr>
        <p:spPr bwMode="auto">
          <a:xfrm>
            <a:off x="7487916" y="4927816"/>
            <a:ext cx="825474" cy="790141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4892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Metric-based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41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CB29039-A052-3522-BD8B-96009C2A7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7792528" cy="639762"/>
          </a:xfrm>
        </p:spPr>
        <p:txBody>
          <a:bodyPr/>
          <a:lstStyle/>
          <a:p>
            <a:r>
              <a:rPr lang="de-DE" sz="2400" err="1">
                <a:solidFill>
                  <a:srgbClr val="5C6971"/>
                </a:solidFill>
              </a:rPr>
              <a:t>Quantification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of</a:t>
            </a:r>
            <a:r>
              <a:rPr lang="de-DE" sz="2400">
                <a:solidFill>
                  <a:srgbClr val="5C6971"/>
                </a:solidFill>
              </a:rPr>
              <a:t> the </a:t>
            </a:r>
            <a:r>
              <a:rPr lang="de-DE" sz="2400" err="1">
                <a:solidFill>
                  <a:srgbClr val="5C6971"/>
                </a:solidFill>
              </a:rPr>
              <a:t>optimization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curves</a:t>
            </a:r>
            <a:endParaRPr lang="de-DE" sz="2400">
              <a:solidFill>
                <a:srgbClr val="5C6971"/>
              </a:solidFill>
            </a:endParaRP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4014F5B-6AC4-7FBF-BC3B-D4480FF9B1E1}"/>
              </a:ext>
            </a:extLst>
          </p:cNvPr>
          <p:cNvSpPr txBox="1">
            <a:spLocks/>
          </p:cNvSpPr>
          <p:nvPr/>
        </p:nvSpPr>
        <p:spPr bwMode="auto">
          <a:xfrm>
            <a:off x="5612993" y="912062"/>
            <a:ext cx="2656863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de-DE" sz="2400" kern="0">
                <a:solidFill>
                  <a:schemeClr val="bg1"/>
                </a:solidFill>
              </a:rPr>
              <a:t>BBOB F03 &amp; F24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096D3C7-4492-86EA-A7DF-29D06624F4E6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D8B29580-20FA-7268-6B03-72AB2EF81865}"/>
              </a:ext>
            </a:extLst>
          </p:cNvPr>
          <p:cNvSpPr txBox="1"/>
          <p:nvPr/>
        </p:nvSpPr>
        <p:spPr>
          <a:xfrm>
            <a:off x="691816" y="2620653"/>
            <a:ext cx="5588214" cy="715089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en-GB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F03 and F24, the conclusions from above can be similarly confirmed with our metrics</a:t>
            </a:r>
            <a:endParaRPr lang="LID4096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604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63D579-3002-A49C-E0DE-3E1664D1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05 </a:t>
            </a:r>
            <a:r>
              <a:rPr lang="de-DE" err="1"/>
              <a:t>Conclusion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BE8404-A403-3002-4DCF-99F46427E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1EC99-C782-EB1A-19E7-862D3061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8714F-2F68-72AE-758A-47F97AD13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42</a:t>
            </a:fld>
            <a:endParaRPr lang="de-DE" alt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0732CEF-FC46-6BFB-79F8-F94F945BC769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557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72AB62-9E3D-D5A7-B824-88F7876D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5.1 </a:t>
            </a:r>
            <a:r>
              <a:rPr lang="de-DE" b="1" err="1"/>
              <a:t>Results</a:t>
            </a:r>
            <a:br>
              <a:rPr lang="de-DE"/>
            </a:br>
            <a:r>
              <a:rPr lang="de-DE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5DC030-A483-5F69-602E-0A3278B8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6" y="2094131"/>
            <a:ext cx="5468705" cy="4354018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b="1"/>
              <a:t>F01 </a:t>
            </a:r>
            <a:r>
              <a:rPr lang="de-DE" b="1" err="1"/>
              <a:t>can</a:t>
            </a:r>
            <a:r>
              <a:rPr lang="de-DE" b="1"/>
              <a:t> </a:t>
            </a:r>
            <a:r>
              <a:rPr lang="de-DE" b="1" err="1"/>
              <a:t>be</a:t>
            </a:r>
            <a:r>
              <a:rPr lang="de-DE" b="1"/>
              <a:t> </a:t>
            </a:r>
            <a:r>
              <a:rPr lang="de-DE" b="1" err="1"/>
              <a:t>simulated</a:t>
            </a:r>
            <a:r>
              <a:rPr lang="de-DE" b="1"/>
              <a:t> </a:t>
            </a:r>
            <a:r>
              <a:rPr lang="de-DE" b="1" err="1"/>
              <a:t>accurately</a:t>
            </a:r>
            <a:r>
              <a:rPr lang="de-DE" b="1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classical</a:t>
            </a:r>
            <a:r>
              <a:rPr lang="de-DE"/>
              <a:t> </a:t>
            </a:r>
            <a:r>
              <a:rPr lang="de-DE" err="1"/>
              <a:t>models</a:t>
            </a:r>
            <a:r>
              <a:rPr lang="de-DE"/>
              <a:t>, (SVM </a:t>
            </a:r>
            <a:r>
              <a:rPr lang="de-DE" err="1"/>
              <a:t>with</a:t>
            </a:r>
            <a:r>
              <a:rPr lang="de-DE"/>
              <a:t> RBF-Kernel, NN </a:t>
            </a:r>
            <a:r>
              <a:rPr lang="de-DE" err="1"/>
              <a:t>with</a:t>
            </a:r>
            <a:r>
              <a:rPr lang="de-DE"/>
              <a:t> MSE)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/>
              <a:t>For </a:t>
            </a:r>
            <a:r>
              <a:rPr lang="de-DE" b="1"/>
              <a:t>F03 and F24</a:t>
            </a:r>
            <a:r>
              <a:rPr lang="de-DE"/>
              <a:t>, the global </a:t>
            </a:r>
            <a:r>
              <a:rPr lang="de-DE" err="1"/>
              <a:t>structure</a:t>
            </a:r>
            <a:r>
              <a:rPr lang="de-DE"/>
              <a:t> is </a:t>
            </a:r>
            <a:r>
              <a:rPr lang="de-DE" err="1"/>
              <a:t>captured</a:t>
            </a:r>
            <a:r>
              <a:rPr lang="de-DE"/>
              <a:t>, but not the </a:t>
            </a:r>
            <a:r>
              <a:rPr lang="de-DE" err="1"/>
              <a:t>regular</a:t>
            </a:r>
            <a:r>
              <a:rPr lang="de-DE"/>
              <a:t> </a:t>
            </a:r>
            <a:r>
              <a:rPr lang="de-DE" err="1"/>
              <a:t>local</a:t>
            </a:r>
            <a:r>
              <a:rPr lang="de-DE"/>
              <a:t> </a:t>
            </a:r>
            <a:r>
              <a:rPr lang="de-DE" err="1"/>
              <a:t>structure</a:t>
            </a:r>
            <a:endParaRPr lang="de-DE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b="1"/>
              <a:t>Taylor </a:t>
            </a:r>
            <a:r>
              <a:rPr lang="de-DE" b="1" err="1"/>
              <a:t>approximation</a:t>
            </a:r>
            <a:r>
              <a:rPr lang="de-DE" b="1"/>
              <a:t> </a:t>
            </a:r>
            <a:r>
              <a:rPr lang="de-DE"/>
              <a:t>and </a:t>
            </a:r>
            <a:r>
              <a:rPr lang="de-DE" err="1"/>
              <a:t>gradients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theoretically</a:t>
            </a:r>
            <a:r>
              <a:rPr lang="de-DE"/>
              <a:t> a promising </a:t>
            </a:r>
            <a:r>
              <a:rPr lang="de-DE" err="1"/>
              <a:t>approach</a:t>
            </a:r>
            <a:endParaRPr lang="de-DE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b="1">
                <a:sym typeface="Wingdings" panose="05000000000000000000" pitchFamily="2" charset="2"/>
              </a:rPr>
              <a:t>Taylor </a:t>
            </a:r>
            <a:r>
              <a:rPr lang="de-DE" b="1" err="1">
                <a:sym typeface="Wingdings" panose="05000000000000000000" pitchFamily="2" charset="2"/>
              </a:rPr>
              <a:t>loss</a:t>
            </a:r>
            <a:r>
              <a:rPr lang="de-DE" b="1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delivers</a:t>
            </a:r>
            <a:r>
              <a:rPr lang="de-DE">
                <a:sym typeface="Wingdings" panose="05000000000000000000" pitchFamily="2" charset="2"/>
              </a:rPr>
              <a:t> promising </a:t>
            </a:r>
            <a:r>
              <a:rPr lang="de-DE" err="1">
                <a:sym typeface="Wingdings" panose="05000000000000000000" pitchFamily="2" charset="2"/>
              </a:rPr>
              <a:t>results</a:t>
            </a:r>
            <a:r>
              <a:rPr lang="de-DE">
                <a:sym typeface="Wingdings" panose="05000000000000000000" pitchFamily="2" charset="2"/>
              </a:rPr>
              <a:t> on F01, </a:t>
            </a:r>
            <a:r>
              <a:rPr lang="de-DE" err="1">
                <a:sym typeface="Wingdings" panose="05000000000000000000" pitchFamily="2" charset="2"/>
              </a:rPr>
              <a:t>implementation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fails</a:t>
            </a:r>
            <a:r>
              <a:rPr lang="de-DE">
                <a:sym typeface="Wingdings" panose="05000000000000000000" pitchFamily="2" charset="2"/>
              </a:rPr>
              <a:t> on F03 and F24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endParaRPr lang="de-DE">
              <a:cs typeface="Arial"/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►"/>
            </a:pPr>
            <a:r>
              <a:rPr lang="de-DE" b="1">
                <a:cs typeface="Arial"/>
                <a:sym typeface="Wingdings" panose="05000000000000000000" pitchFamily="2" charset="2"/>
              </a:rPr>
              <a:t>Evaluation </a:t>
            </a:r>
            <a:r>
              <a:rPr lang="de-DE" b="1" err="1">
                <a:cs typeface="Arial"/>
                <a:sym typeface="Wingdings" panose="05000000000000000000" pitchFamily="2" charset="2"/>
              </a:rPr>
              <a:t>concepts</a:t>
            </a:r>
            <a:r>
              <a:rPr lang="de-DE" b="1">
                <a:cs typeface="Arial"/>
                <a:sym typeface="Wingdings" panose="05000000000000000000" pitchFamily="2" charset="2"/>
              </a:rPr>
              <a:t> </a:t>
            </a:r>
            <a:r>
              <a:rPr lang="de-DE" err="1">
                <a:cs typeface="Arial"/>
                <a:sym typeface="Wingdings" panose="05000000000000000000" pitchFamily="2" charset="2"/>
              </a:rPr>
              <a:t>developed</a:t>
            </a:r>
            <a:r>
              <a:rPr lang="de-DE">
                <a:cs typeface="Arial"/>
                <a:sym typeface="Wingdings" panose="05000000000000000000" pitchFamily="2" charset="2"/>
              </a:rPr>
              <a:t> to </a:t>
            </a:r>
            <a:r>
              <a:rPr lang="de-DE" err="1">
                <a:cs typeface="Arial"/>
                <a:sym typeface="Wingdings" panose="05000000000000000000" pitchFamily="2" charset="2"/>
              </a:rPr>
              <a:t>prove</a:t>
            </a:r>
            <a:r>
              <a:rPr lang="de-DE">
                <a:cs typeface="Arial"/>
                <a:sym typeface="Wingdings" panose="05000000000000000000" pitchFamily="2" charset="2"/>
              </a:rPr>
              <a:t> </a:t>
            </a:r>
            <a:r>
              <a:rPr lang="de-DE" err="1">
                <a:cs typeface="Arial"/>
                <a:sym typeface="Wingdings" panose="05000000000000000000" pitchFamily="2" charset="2"/>
              </a:rPr>
              <a:t>results</a:t>
            </a:r>
            <a:endParaRPr lang="de-DE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endParaRPr lang="de-DE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640DD-9315-69B3-8EB3-984CF0B7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A288DA-E478-4367-8F22-CEE21817CDB9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B8751-21C6-9E44-4257-20D58627C4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826BA4-10A9-48C8-8A9A-D5F89632A252}" type="slidenum">
              <a:rPr lang="de-DE" altLang="de-DE" smtClean="0"/>
              <a:pPr/>
              <a:t>43</a:t>
            </a:fld>
            <a:endParaRPr lang="de-DE" alt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0772AE-CE34-A6C8-E9D7-7F91CC9DA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" t="55419" r="57696" b="916"/>
          <a:stretch/>
        </p:blipFill>
        <p:spPr>
          <a:xfrm>
            <a:off x="6825624" y="1447800"/>
            <a:ext cx="4328552" cy="3817069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5C9237A-5A86-1217-9DFE-617CCF38FE91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467199-0098-144D-676E-AD3B3631C231}"/>
              </a:ext>
            </a:extLst>
          </p:cNvPr>
          <p:cNvSpPr txBox="1"/>
          <p:nvPr/>
        </p:nvSpPr>
        <p:spPr>
          <a:xfrm>
            <a:off x="6556814" y="5301799"/>
            <a:ext cx="5468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 b="1">
                <a:solidFill>
                  <a:srgbClr val="5C6971"/>
                </a:solidFill>
              </a:rPr>
              <a:t>Promising </a:t>
            </a:r>
            <a:r>
              <a:rPr lang="de-DE" b="1" err="1">
                <a:solidFill>
                  <a:srgbClr val="5C6971"/>
                </a:solidFill>
              </a:rPr>
              <a:t>results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with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b="1" err="1">
                <a:solidFill>
                  <a:srgbClr val="5C6971"/>
                </a:solidFill>
              </a:rPr>
              <a:t>gradients</a:t>
            </a:r>
            <a:r>
              <a:rPr lang="de-DE" b="1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from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ground-truth</a:t>
            </a:r>
            <a:r>
              <a:rPr lang="de-DE">
                <a:solidFill>
                  <a:srgbClr val="5C6971"/>
                </a:solidFill>
              </a:rPr>
              <a:t> not </a:t>
            </a:r>
            <a:r>
              <a:rPr lang="de-DE" err="1">
                <a:solidFill>
                  <a:srgbClr val="5C6971"/>
                </a:solidFill>
              </a:rPr>
              <a:t>reproducible</a:t>
            </a:r>
            <a:r>
              <a:rPr lang="de-DE">
                <a:solidFill>
                  <a:srgbClr val="5C6971"/>
                </a:solidFill>
              </a:rPr>
              <a:t> in </a:t>
            </a:r>
            <a:r>
              <a:rPr lang="de-DE" err="1">
                <a:solidFill>
                  <a:srgbClr val="5C6971"/>
                </a:solidFill>
              </a:rPr>
              <a:t>realistic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scenario</a:t>
            </a:r>
            <a:endParaRPr lang="de-DE">
              <a:solidFill>
                <a:srgbClr val="5C69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3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umsplatzhalter 3">
            <a:extLst>
              <a:ext uri="{FF2B5EF4-FFF2-40B4-BE49-F238E27FC236}">
                <a16:creationId xmlns:a16="http://schemas.microsoft.com/office/drawing/2014/main" id="{7C123449-6185-45C5-B2F6-B2EB6DB7BDF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180CE8-F801-41BD-BB55-8B49FAA63B08}" type="datetime1">
              <a:rPr lang="de-DE" altLang="de-DE" smtClean="0">
                <a:solidFill>
                  <a:srgbClr val="5C6971"/>
                </a:solidFill>
              </a:rPr>
              <a:pPr/>
              <a:t>16.09.2023</a:t>
            </a:fld>
            <a:endParaRPr lang="de-DE" altLang="de-DE" sz="1723">
              <a:solidFill>
                <a:srgbClr val="5C6971"/>
              </a:solidFill>
            </a:endParaRPr>
          </a:p>
        </p:txBody>
      </p:sp>
      <p:sp>
        <p:nvSpPr>
          <p:cNvPr id="4099" name="Foliennummernplatzhalter 4">
            <a:extLst>
              <a:ext uri="{FF2B5EF4-FFF2-40B4-BE49-F238E27FC236}">
                <a16:creationId xmlns:a16="http://schemas.microsoft.com/office/drawing/2014/main" id="{DA62CAFE-536D-4221-A1D9-F795E6FDC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8BDDDB-A1FC-4421-94A4-4D7D1FD8A7CF}" type="slidenum">
              <a:rPr lang="de-DE" altLang="de-DE">
                <a:solidFill>
                  <a:srgbClr val="5C6971"/>
                </a:solidFill>
              </a:rPr>
              <a:pPr/>
              <a:t>44</a:t>
            </a:fld>
            <a:endParaRPr lang="de-DE" altLang="de-DE">
              <a:solidFill>
                <a:srgbClr val="5C6971"/>
              </a:solidFill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018D31-AFE5-415B-A14F-475BFC8F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490" y="2258027"/>
            <a:ext cx="10503877" cy="3450686"/>
          </a:xfrm>
          <a:solidFill>
            <a:schemeClr val="bg1"/>
          </a:solidFill>
        </p:spPr>
        <p:txBody>
          <a:bodyPr/>
          <a:lstStyle/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r>
              <a:rPr lang="de-DE" sz="2000" b="1" kern="1200" err="1">
                <a:cs typeface="+mn-cs"/>
              </a:rPr>
              <a:t>Difficulty</a:t>
            </a:r>
            <a:r>
              <a:rPr lang="de-DE" sz="2000" b="1" kern="1200">
                <a:cs typeface="+mn-cs"/>
              </a:rPr>
              <a:t>:</a:t>
            </a:r>
            <a:r>
              <a:rPr lang="de-DE" sz="2000" kern="1200">
                <a:cs typeface="+mn-cs"/>
              </a:rPr>
              <a:t> for F01✅, for F03 and F24❌</a:t>
            </a: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r>
              <a:rPr lang="de-DE" sz="2000" b="1" kern="1200">
                <a:cs typeface="+mn-cs"/>
              </a:rPr>
              <a:t>Costs:</a:t>
            </a:r>
            <a:r>
              <a:rPr lang="de-DE" sz="2000" kern="1200">
                <a:cs typeface="+mn-cs"/>
              </a:rPr>
              <a:t> NNs (and also SVMs) fast </a:t>
            </a:r>
            <a:r>
              <a:rPr lang="de-DE" sz="2000" kern="1200" err="1">
                <a:cs typeface="+mn-cs"/>
              </a:rPr>
              <a:t>inference</a:t>
            </a:r>
            <a:r>
              <a:rPr lang="de-DE" sz="2000" kern="1200">
                <a:cs typeface="+mn-cs"/>
              </a:rPr>
              <a:t>✅, </a:t>
            </a:r>
            <a:r>
              <a:rPr lang="de-DE" sz="2000" kern="1200" err="1">
                <a:cs typeface="+mn-cs"/>
              </a:rPr>
              <a:t>gradients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little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more</a:t>
            </a:r>
            <a:r>
              <a:rPr lang="de-DE" sz="2000" kern="1200">
                <a:cs typeface="+mn-cs"/>
              </a:rPr>
              <a:t> expensive</a:t>
            </a:r>
            <a:endParaRPr lang="de-DE" sz="2000" kern="1200">
              <a:cs typeface="Arial"/>
            </a:endParaRP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r>
              <a:rPr lang="de-DE" sz="2000" b="1" kern="1200" err="1">
                <a:cs typeface="+mn-cs"/>
              </a:rPr>
              <a:t>Diversity</a:t>
            </a:r>
            <a:r>
              <a:rPr lang="de-DE" sz="2000" b="1" kern="1200">
                <a:cs typeface="+mn-cs"/>
              </a:rPr>
              <a:t>:</a:t>
            </a:r>
            <a:r>
              <a:rPr lang="de-DE" sz="2000" kern="1200">
                <a:cs typeface="+mn-cs"/>
              </a:rPr>
              <a:t> not </a:t>
            </a:r>
            <a:r>
              <a:rPr lang="de-DE" sz="2000" kern="1200" err="1">
                <a:cs typeface="+mn-cs"/>
              </a:rPr>
              <a:t>explicitly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tested</a:t>
            </a:r>
            <a:r>
              <a:rPr lang="de-DE" sz="2000" kern="1200">
                <a:cs typeface="+mn-cs"/>
              </a:rPr>
              <a:t>, but all </a:t>
            </a:r>
            <a:r>
              <a:rPr lang="de-DE" sz="2000" kern="1200" err="1">
                <a:cs typeface="+mn-cs"/>
              </a:rPr>
              <a:t>models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are</a:t>
            </a:r>
            <a:r>
              <a:rPr lang="de-DE" sz="2000" kern="1200">
                <a:cs typeface="+mn-cs"/>
              </a:rPr>
              <a:t> diverse✅</a:t>
            </a:r>
            <a:endParaRPr lang="de-DE" sz="2000" kern="1200">
              <a:cs typeface="Arial"/>
            </a:endParaRP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r>
              <a:rPr lang="de-DE" sz="2000" b="1" kern="1200" err="1">
                <a:cs typeface="+mn-cs"/>
              </a:rPr>
              <a:t>Flexibility</a:t>
            </a:r>
            <a:r>
              <a:rPr lang="de-DE" sz="2000" b="1" kern="1200">
                <a:cs typeface="+mn-cs"/>
              </a:rPr>
              <a:t>:</a:t>
            </a:r>
            <a:r>
              <a:rPr lang="de-DE" sz="2000" kern="1200">
                <a:cs typeface="+mn-cs"/>
              </a:rPr>
              <a:t> </a:t>
            </a:r>
            <a:r>
              <a:rPr lang="de-DE" sz="2000" kern="1200" err="1">
                <a:cs typeface="+mn-cs"/>
              </a:rPr>
              <a:t>only</a:t>
            </a:r>
            <a:r>
              <a:rPr lang="de-DE" sz="2000" kern="1200">
                <a:cs typeface="+mn-cs"/>
              </a:rPr>
              <a:t> for simple </a:t>
            </a:r>
            <a:r>
              <a:rPr lang="de-DE" sz="2000" kern="1200" err="1">
                <a:cs typeface="+mn-cs"/>
              </a:rPr>
              <a:t>model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classes</a:t>
            </a:r>
            <a:r>
              <a:rPr lang="de-DE" sz="2000" kern="1200">
                <a:cs typeface="+mn-cs"/>
              </a:rPr>
              <a:t> ❔</a:t>
            </a: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r>
              <a:rPr lang="de-DE" sz="2000" b="1" kern="1200" err="1">
                <a:cs typeface="+mn-cs"/>
              </a:rPr>
              <a:t>Relevance</a:t>
            </a:r>
            <a:r>
              <a:rPr lang="de-DE" sz="2000" b="1" kern="1200">
                <a:cs typeface="+mn-cs"/>
              </a:rPr>
              <a:t>:</a:t>
            </a:r>
            <a:r>
              <a:rPr lang="de-DE" sz="2000" kern="1200">
                <a:cs typeface="+mn-cs"/>
              </a:rPr>
              <a:t> </a:t>
            </a:r>
            <a:r>
              <a:rPr lang="de-DE" sz="2000" kern="1200" err="1">
                <a:cs typeface="+mn-cs"/>
              </a:rPr>
              <a:t>depends</a:t>
            </a:r>
            <a:r>
              <a:rPr lang="de-DE" sz="2000" kern="1200">
                <a:cs typeface="+mn-cs"/>
              </a:rPr>
              <a:t> on real-</a:t>
            </a:r>
            <a:r>
              <a:rPr lang="de-DE" sz="2000" kern="1200" err="1">
                <a:cs typeface="+mn-cs"/>
              </a:rPr>
              <a:t>world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relevance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of</a:t>
            </a:r>
            <a:r>
              <a:rPr lang="de-DE" sz="2000" kern="1200">
                <a:cs typeface="+mn-cs"/>
              </a:rPr>
              <a:t> BBOB-</a:t>
            </a:r>
            <a:r>
              <a:rPr lang="de-DE" sz="2000" kern="1200" err="1">
                <a:cs typeface="+mn-cs"/>
              </a:rPr>
              <a:t>functions</a:t>
            </a:r>
            <a:r>
              <a:rPr lang="de-DE" sz="2000" kern="1200">
                <a:cs typeface="+mn-cs"/>
              </a:rPr>
              <a:t> and </a:t>
            </a:r>
            <a:r>
              <a:rPr lang="de-DE" sz="2000" kern="1200" err="1">
                <a:cs typeface="+mn-cs"/>
              </a:rPr>
              <a:t>difficulty</a:t>
            </a:r>
            <a:r>
              <a:rPr lang="de-DE" sz="2000" kern="1200">
                <a:cs typeface="+mn-cs"/>
              </a:rPr>
              <a:t> ❔</a:t>
            </a:r>
            <a:endParaRPr lang="de-DE" sz="2000" kern="1200">
              <a:cs typeface="Arial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/>
              <a:buChar char="§"/>
            </a:pPr>
            <a:endParaRPr lang="de-DE" sz="2000" kern="1200">
              <a:cs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B9E9D7E-6338-3E0F-79B1-CD82F2EA5D01}"/>
              </a:ext>
            </a:extLst>
          </p:cNvPr>
          <p:cNvSpPr txBox="1">
            <a:spLocks/>
          </p:cNvSpPr>
          <p:nvPr/>
        </p:nvSpPr>
        <p:spPr bwMode="auto">
          <a:xfrm>
            <a:off x="937846" y="144780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l" defTabSz="1123519" rtl="0" eaLnBrk="0" fontAlgn="base" hangingPunct="0">
              <a:spcBef>
                <a:spcPct val="0"/>
              </a:spcBef>
              <a:spcAft>
                <a:spcPct val="0"/>
              </a:spcAft>
              <a:defRPr sz="270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1123519" rtl="0" eaLnBrk="0" fontAlgn="base" hangingPunct="0">
              <a:spcBef>
                <a:spcPct val="0"/>
              </a:spcBef>
              <a:spcAft>
                <a:spcPct val="0"/>
              </a:spcAft>
              <a:defRPr sz="270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1123519" rtl="0" eaLnBrk="0" fontAlgn="base" hangingPunct="0">
              <a:spcBef>
                <a:spcPct val="0"/>
              </a:spcBef>
              <a:spcAft>
                <a:spcPct val="0"/>
              </a:spcAft>
              <a:defRPr sz="270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1123519" rtl="0" eaLnBrk="0" fontAlgn="base" hangingPunct="0">
              <a:spcBef>
                <a:spcPct val="0"/>
              </a:spcBef>
              <a:spcAft>
                <a:spcPct val="0"/>
              </a:spcAft>
              <a:defRPr sz="270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1123519" rtl="0" eaLnBrk="0" fontAlgn="base" hangingPunct="0">
              <a:spcBef>
                <a:spcPct val="0"/>
              </a:spcBef>
              <a:spcAft>
                <a:spcPct val="0"/>
              </a:spcAft>
              <a:defRPr sz="270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562737" algn="l" defTabSz="1123519" rtl="0" fontAlgn="base">
              <a:spcBef>
                <a:spcPct val="0"/>
              </a:spcBef>
              <a:spcAft>
                <a:spcPct val="0"/>
              </a:spcAft>
              <a:defRPr sz="270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1125472" algn="l" defTabSz="1123519" rtl="0" fontAlgn="base">
              <a:spcBef>
                <a:spcPct val="0"/>
              </a:spcBef>
              <a:spcAft>
                <a:spcPct val="0"/>
              </a:spcAft>
              <a:defRPr sz="270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688207" algn="l" defTabSz="1123519" rtl="0" fontAlgn="base">
              <a:spcBef>
                <a:spcPct val="0"/>
              </a:spcBef>
              <a:spcAft>
                <a:spcPct val="0"/>
              </a:spcAft>
              <a:defRPr sz="270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2250944" algn="l" defTabSz="1123519" rtl="0" fontAlgn="base">
              <a:spcBef>
                <a:spcPct val="0"/>
              </a:spcBef>
              <a:spcAft>
                <a:spcPct val="0"/>
              </a:spcAft>
              <a:defRPr sz="270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de-DE" b="1" kern="0"/>
              <a:t>5.1 </a:t>
            </a:r>
            <a:r>
              <a:rPr lang="de-DE" b="1" kern="0" err="1"/>
              <a:t>Results</a:t>
            </a:r>
            <a:r>
              <a:rPr lang="de-DE" b="1" kern="0"/>
              <a:t> – </a:t>
            </a:r>
            <a:r>
              <a:rPr lang="de-DE" b="1" kern="0" err="1"/>
              <a:t>Objective</a:t>
            </a:r>
            <a:r>
              <a:rPr lang="de-DE" b="1" kern="0"/>
              <a:t> Evaluation</a:t>
            </a:r>
            <a:br>
              <a:rPr lang="de-DE" kern="0"/>
            </a:br>
            <a:r>
              <a:rPr lang="de-DE" kern="0"/>
              <a:t> 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CA87493-F039-4A9E-9DBC-0BBF2084B5C0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073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72AB62-9E3D-D5A7-B824-88F7876D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/>
          <a:p>
            <a:r>
              <a:rPr lang="de-DE" sz="2700" b="1"/>
              <a:t>5.2 </a:t>
            </a:r>
            <a:r>
              <a:rPr lang="de-DE" sz="2700" b="1" err="1"/>
              <a:t>Limitations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5DC030-A483-5F69-602E-0A3278B8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7" y="2062348"/>
            <a:ext cx="6204826" cy="3657600"/>
          </a:xfrm>
        </p:spPr>
        <p:txBody>
          <a:bodyPr/>
          <a:lstStyle/>
          <a:p>
            <a:pPr>
              <a:buFont typeface="Arial" panose="020B0604020202020204" pitchFamily="34" charset="0"/>
              <a:buChar char="►"/>
            </a:pPr>
            <a:r>
              <a:rPr lang="de-DE" err="1"/>
              <a:t>Influence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b="1"/>
              <a:t>sample </a:t>
            </a:r>
            <a:r>
              <a:rPr lang="de-DE" b="1" err="1"/>
              <a:t>size</a:t>
            </a:r>
            <a:r>
              <a:rPr lang="de-DE" b="1"/>
              <a:t> </a:t>
            </a:r>
            <a:r>
              <a:rPr lang="de-DE"/>
              <a:t>not </a:t>
            </a:r>
            <a:r>
              <a:rPr lang="de-DE" err="1"/>
              <a:t>analyzed</a:t>
            </a:r>
            <a:endParaRPr lang="de-DE"/>
          </a:p>
          <a:p>
            <a:pPr>
              <a:buFont typeface="Arial" panose="020B0604020202020204" pitchFamily="34" charset="0"/>
              <a:buChar char="►"/>
            </a:pPr>
            <a:r>
              <a:rPr lang="de-DE"/>
              <a:t>Experiments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b="1"/>
              <a:t>2 </a:t>
            </a:r>
            <a:r>
              <a:rPr lang="de-DE" b="1" err="1"/>
              <a:t>input</a:t>
            </a:r>
            <a:r>
              <a:rPr lang="de-DE" b="1"/>
              <a:t> </a:t>
            </a:r>
            <a:r>
              <a:rPr lang="de-DE" b="1" err="1"/>
              <a:t>dimensions</a:t>
            </a:r>
            <a:endParaRPr lang="de-DE" b="1"/>
          </a:p>
          <a:p>
            <a:pPr>
              <a:buFont typeface="Arial" panose="020B0604020202020204" pitchFamily="34" charset="0"/>
              <a:buChar char="►"/>
            </a:pPr>
            <a:r>
              <a:rPr lang="de-DE" b="1" err="1"/>
              <a:t>Assumption</a:t>
            </a:r>
            <a:r>
              <a:rPr lang="de-DE"/>
              <a:t>: Availability/</a:t>
            </a:r>
            <a:r>
              <a:rPr lang="de-DE" err="1"/>
              <a:t>estimation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gradients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►"/>
            </a:pPr>
            <a:endParaRPr lang="de-DE"/>
          </a:p>
          <a:p>
            <a:pPr>
              <a:buFont typeface="Arial" panose="020B0604020202020204" pitchFamily="34" charset="0"/>
              <a:buChar char="►"/>
            </a:pPr>
            <a:r>
              <a:rPr lang="de-DE" b="1"/>
              <a:t>Open </a:t>
            </a:r>
            <a:r>
              <a:rPr lang="de-DE" b="1" err="1"/>
              <a:t>question</a:t>
            </a:r>
            <a:r>
              <a:rPr lang="de-DE"/>
              <a:t>:</a:t>
            </a:r>
            <a:br>
              <a:rPr lang="de-DE"/>
            </a:br>
            <a:r>
              <a:rPr lang="de-DE" i="1" err="1"/>
              <a:t>Leakage</a:t>
            </a:r>
            <a:r>
              <a:rPr lang="de-DE" i="1"/>
              <a:t> </a:t>
            </a:r>
            <a:r>
              <a:rPr lang="de-DE" i="1" err="1"/>
              <a:t>of</a:t>
            </a:r>
            <a:r>
              <a:rPr lang="de-DE" i="1"/>
              <a:t> </a:t>
            </a:r>
            <a:r>
              <a:rPr lang="de-DE" i="1" err="1"/>
              <a:t>function</a:t>
            </a:r>
            <a:r>
              <a:rPr lang="de-DE" i="1"/>
              <a:t> </a:t>
            </a:r>
            <a:r>
              <a:rPr lang="de-DE" i="1" err="1"/>
              <a:t>values</a:t>
            </a:r>
            <a:r>
              <a:rPr lang="de-DE" i="1"/>
              <a:t> via </a:t>
            </a:r>
            <a:r>
              <a:rPr lang="de-DE" i="1" err="1"/>
              <a:t>gradients</a:t>
            </a:r>
            <a:r>
              <a:rPr lang="de-DE" i="1"/>
              <a:t>?</a:t>
            </a:r>
          </a:p>
          <a:p>
            <a:pPr marL="0" indent="0"/>
            <a:endParaRPr lang="de-DE"/>
          </a:p>
          <a:p>
            <a:pPr>
              <a:buFont typeface="Arial" panose="020B0604020202020204" pitchFamily="34" charset="0"/>
              <a:buChar char="►"/>
            </a:pP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640DD-9315-69B3-8EB3-984CF0B7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A288DA-E478-4367-8F22-CEE21817CDB9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B8751-21C6-9E44-4257-20D58627C4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826BA4-10A9-48C8-8A9A-D5F89632A252}" type="slidenum">
              <a:rPr lang="de-DE" altLang="de-DE" smtClean="0"/>
              <a:pPr/>
              <a:t>45</a:t>
            </a:fld>
            <a:endParaRPr lang="de-DE" alt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4D06379-30D5-C0A2-9D05-D6C906A60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06" t="53869" r="57696" b="9"/>
          <a:stretch/>
        </p:blipFill>
        <p:spPr>
          <a:xfrm>
            <a:off x="7344227" y="809566"/>
            <a:ext cx="4191283" cy="36961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039B33F-5F68-35E5-BE0A-A0D272502E01}"/>
              </a:ext>
            </a:extLst>
          </p:cNvPr>
          <p:cNvSpPr/>
          <p:nvPr/>
        </p:nvSpPr>
        <p:spPr bwMode="auto">
          <a:xfrm>
            <a:off x="2355454" y="4881748"/>
            <a:ext cx="7792528" cy="838200"/>
          </a:xfrm>
          <a:prstGeom prst="roundRect">
            <a:avLst/>
          </a:prstGeom>
          <a:solidFill>
            <a:srgbClr val="E2001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  <a:sym typeface="Wingdings" panose="05000000000000000000" pitchFamily="2" charset="2"/>
              </a:rPr>
              <a:t>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Interesting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approaches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which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are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yet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to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be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practically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proven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through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optimized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implementations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and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further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engineering</a:t>
            </a: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</a:t>
            </a:r>
            <a:r>
              <a:rPr kumimoji="0" lang="de-DE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efforts</a:t>
            </a:r>
            <a:endParaRPr kumimoji="0" lang="de-DE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16B4D06-A77B-12EF-B26A-620693ED2FA0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871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>
            <a:extLst>
              <a:ext uri="{FF2B5EF4-FFF2-40B4-BE49-F238E27FC236}">
                <a16:creationId xmlns:a16="http://schemas.microsoft.com/office/drawing/2014/main" id="{237BE0E0-916E-4712-84D5-10EFC4EAE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8707" y="1146175"/>
            <a:ext cx="10503877" cy="637358"/>
          </a:xfrm>
        </p:spPr>
        <p:txBody>
          <a:bodyPr/>
          <a:lstStyle/>
          <a:p>
            <a:pPr eaLnBrk="1" hangingPunct="1"/>
            <a:r>
              <a:rPr lang="de-DE" altLang="de-DE" b="1"/>
              <a:t>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01520B-2306-4824-99E4-85456E3A5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74" y="2438400"/>
            <a:ext cx="10503877" cy="3657600"/>
          </a:xfrm>
        </p:spPr>
        <p:txBody>
          <a:bodyPr numCol="1" spcCol="180000"/>
          <a:lstStyle/>
          <a:p>
            <a:pPr marL="0" indent="0" algn="just">
              <a:spcBef>
                <a:spcPts val="0"/>
              </a:spcBef>
              <a:spcAft>
                <a:spcPts val="600"/>
              </a:spcAft>
            </a:pPr>
            <a:r>
              <a:rPr lang="de-DE" sz="1200" b="1">
                <a:solidFill>
                  <a:srgbClr val="E2001A"/>
                </a:solidFill>
              </a:rPr>
              <a:t>[Thomas and Finney 1996] </a:t>
            </a:r>
            <a:r>
              <a:rPr lang="de-DE" sz="1200">
                <a:solidFill>
                  <a:srgbClr val="5C6971"/>
                </a:solidFill>
              </a:rPr>
              <a:t>Thomas, George B. Jr.; Finney, Ross L. (1996), </a:t>
            </a:r>
            <a:r>
              <a:rPr lang="de-DE" sz="1200" err="1">
                <a:solidFill>
                  <a:srgbClr val="5C6971"/>
                </a:solidFill>
              </a:rPr>
              <a:t>Calculus</a:t>
            </a:r>
            <a:r>
              <a:rPr lang="de-DE" sz="1200">
                <a:solidFill>
                  <a:srgbClr val="5C6971"/>
                </a:solidFill>
              </a:rPr>
              <a:t> and </a:t>
            </a:r>
            <a:r>
              <a:rPr lang="de-DE" sz="1200" err="1">
                <a:solidFill>
                  <a:srgbClr val="5C6971"/>
                </a:solidFill>
              </a:rPr>
              <a:t>Analytic</a:t>
            </a:r>
            <a:r>
              <a:rPr lang="de-DE" sz="1200">
                <a:solidFill>
                  <a:srgbClr val="5C6971"/>
                </a:solidFill>
              </a:rPr>
              <a:t> Geometry (9th </a:t>
            </a:r>
            <a:r>
              <a:rPr lang="de-DE" sz="1200" err="1">
                <a:solidFill>
                  <a:srgbClr val="5C6971"/>
                </a:solidFill>
              </a:rPr>
              <a:t>ed</a:t>
            </a:r>
            <a:r>
              <a:rPr lang="de-DE" sz="1200">
                <a:solidFill>
                  <a:srgbClr val="5C6971"/>
                </a:solidFill>
              </a:rPr>
              <a:t>.), Addison Wesley</a:t>
            </a:r>
            <a:endParaRPr lang="en-US" sz="1200" b="1">
              <a:solidFill>
                <a:srgbClr val="E2001A"/>
              </a:solidFill>
            </a:endParaRPr>
          </a:p>
          <a:p>
            <a:pPr marL="0" indent="0" algn="just" rtl="0" fontAlgn="base">
              <a:spcBef>
                <a:spcPts val="0"/>
              </a:spcBef>
              <a:spcAft>
                <a:spcPts val="600"/>
              </a:spcAft>
            </a:pPr>
            <a:endParaRPr lang="en-US" sz="1200" b="1">
              <a:solidFill>
                <a:srgbClr val="E2001A"/>
              </a:solidFill>
            </a:endParaRPr>
          </a:p>
          <a:p>
            <a:pPr marL="0" indent="0" algn="just" rtl="0" fontAlgn="base">
              <a:spcBef>
                <a:spcPts val="0"/>
              </a:spcBef>
              <a:spcAft>
                <a:spcPts val="600"/>
              </a:spcAft>
            </a:pPr>
            <a:r>
              <a:rPr lang="en-US" sz="1200" b="1">
                <a:solidFill>
                  <a:srgbClr val="E2001A"/>
                </a:solidFill>
              </a:rPr>
              <a:t>[</a:t>
            </a:r>
            <a:r>
              <a:rPr lang="en-US" sz="1200" b="1" err="1">
                <a:solidFill>
                  <a:srgbClr val="E2001A"/>
                </a:solidFill>
              </a:rPr>
              <a:t>Zaefferer</a:t>
            </a:r>
            <a:r>
              <a:rPr lang="en-US" sz="1200" b="1">
                <a:solidFill>
                  <a:srgbClr val="E2001A"/>
                </a:solidFill>
              </a:rPr>
              <a:t> and Fischbach 2017] </a:t>
            </a:r>
            <a:r>
              <a:rPr lang="en-US" sz="1200" err="1"/>
              <a:t>Zaefferer</a:t>
            </a:r>
            <a:r>
              <a:rPr lang="en-US" sz="1200"/>
              <a:t>, Martin and Fischbach, Andreas and </a:t>
            </a:r>
            <a:r>
              <a:rPr lang="en-US" sz="1200" err="1"/>
              <a:t>Naujoks</a:t>
            </a:r>
            <a:r>
              <a:rPr lang="en-US" sz="1200"/>
              <a:t>, Boris and </a:t>
            </a:r>
            <a:r>
              <a:rPr lang="en-US" sz="1200" err="1"/>
              <a:t>Bartz-Beielstein</a:t>
            </a:r>
            <a:r>
              <a:rPr lang="en-US" sz="1200"/>
              <a:t>, Thomas: Simulation-Based Test Functions for Optimization Algorithms. In: Proceedings of the Genetic and Evolutionary Computation Conference, 2017, pp. </a:t>
            </a:r>
            <a:r>
              <a:rPr lang="de-DE" sz="1200"/>
              <a:t>905–912</a:t>
            </a:r>
          </a:p>
          <a:p>
            <a:pPr marL="0" indent="0" algn="just" rtl="0" fontAlgn="base">
              <a:spcBef>
                <a:spcPts val="0"/>
              </a:spcBef>
              <a:spcAft>
                <a:spcPts val="600"/>
              </a:spcAft>
            </a:pPr>
            <a:endParaRPr lang="de-DE" sz="1200"/>
          </a:p>
          <a:p>
            <a:pPr marL="0" indent="0" algn="just" rtl="0" fontAlgn="base">
              <a:spcBef>
                <a:spcPts val="0"/>
              </a:spcBef>
              <a:spcAft>
                <a:spcPts val="600"/>
              </a:spcAft>
            </a:pPr>
            <a:endParaRPr lang="en-US" sz="1200"/>
          </a:p>
          <a:p>
            <a:pPr marL="0" indent="0" algn="just">
              <a:spcBef>
                <a:spcPts val="0"/>
              </a:spcBef>
              <a:spcAft>
                <a:spcPts val="600"/>
              </a:spcAft>
            </a:pPr>
            <a:endParaRPr lang="de-DE" sz="1200"/>
          </a:p>
        </p:txBody>
      </p:sp>
      <p:sp>
        <p:nvSpPr>
          <p:cNvPr id="4098" name="Datumsplatzhalter 3">
            <a:extLst>
              <a:ext uri="{FF2B5EF4-FFF2-40B4-BE49-F238E27FC236}">
                <a16:creationId xmlns:a16="http://schemas.microsoft.com/office/drawing/2014/main" id="{7C123449-6185-45C5-B2F6-B2EB6DB7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180CE8-F801-41BD-BB55-8B49FAA63B08}" type="datetime1">
              <a:rPr lang="de-DE" altLang="de-DE" smtClean="0">
                <a:solidFill>
                  <a:srgbClr val="5C6971"/>
                </a:solidFill>
              </a:rPr>
              <a:pPr/>
              <a:t>16.09.2023</a:t>
            </a:fld>
            <a:endParaRPr lang="de-DE" altLang="de-DE" sz="1723">
              <a:solidFill>
                <a:srgbClr val="5C6971"/>
              </a:solidFill>
            </a:endParaRPr>
          </a:p>
        </p:txBody>
      </p:sp>
      <p:sp>
        <p:nvSpPr>
          <p:cNvPr id="4099" name="Foliennummernplatzhalter 4">
            <a:extLst>
              <a:ext uri="{FF2B5EF4-FFF2-40B4-BE49-F238E27FC236}">
                <a16:creationId xmlns:a16="http://schemas.microsoft.com/office/drawing/2014/main" id="{DA62CAFE-536D-4221-A1D9-F795E6FDC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8BDDDB-A1FC-4421-94A4-4D7D1FD8A7CF}" type="slidenum">
              <a:rPr lang="de-DE" altLang="de-DE">
                <a:solidFill>
                  <a:srgbClr val="5C6971"/>
                </a:solidFill>
              </a:rPr>
              <a:pPr/>
              <a:t>46</a:t>
            </a:fld>
            <a:endParaRPr lang="de-DE" altLang="de-DE">
              <a:solidFill>
                <a:srgbClr val="5C69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4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D2DD899-1B90-9B60-EDA4-E6ABBD36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Back-Up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3EE1F8-BD0B-A484-3620-0F4AA74ED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F07DB-8E1E-A966-E652-25A18C02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D43E9A-24EA-A2EC-8ADE-86DDA6C7F4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47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84842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</a:t>
            </a:r>
            <a:r>
              <a:rPr lang="de-DE" b="1" err="1"/>
              <a:t>Optimization-based</a:t>
            </a:r>
            <a:r>
              <a:rPr lang="de-DE" b="1"/>
              <a:t>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48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D53E759-75DC-1841-4653-7FD768B2C869}"/>
              </a:ext>
            </a:extLst>
          </p:cNvPr>
          <p:cNvSpPr txBox="1">
            <a:spLocks/>
          </p:cNvSpPr>
          <p:nvPr/>
        </p:nvSpPr>
        <p:spPr bwMode="auto">
          <a:xfrm>
            <a:off x="6550398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E8B0908-44A9-37A1-8745-223D95AB5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764"/>
          <a:stretch/>
        </p:blipFill>
        <p:spPr>
          <a:xfrm>
            <a:off x="335266" y="1758097"/>
            <a:ext cx="11076410" cy="22866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245F86F-3351-6A77-0503-885116C1C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r="-936"/>
          <a:stretch/>
        </p:blipFill>
        <p:spPr>
          <a:xfrm>
            <a:off x="335265" y="4014901"/>
            <a:ext cx="11076410" cy="2282712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1AFDF75-E92F-715A-D7D2-6BD055521116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77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Optimization-based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49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D53E759-75DC-1841-4653-7FD768B2C869}"/>
              </a:ext>
            </a:extLst>
          </p:cNvPr>
          <p:cNvSpPr txBox="1">
            <a:spLocks/>
          </p:cNvSpPr>
          <p:nvPr/>
        </p:nvSpPr>
        <p:spPr bwMode="auto">
          <a:xfrm>
            <a:off x="6550398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8393D8-F9D8-8F90-DCE4-843B4B3F26A4}"/>
              </a:ext>
            </a:extLst>
          </p:cNvPr>
          <p:cNvSpPr txBox="1"/>
          <p:nvPr/>
        </p:nvSpPr>
        <p:spPr>
          <a:xfrm>
            <a:off x="7539487" y="1936342"/>
            <a:ext cx="39500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GD </a:t>
            </a:r>
            <a:r>
              <a:rPr lang="de-DE" err="1">
                <a:solidFill>
                  <a:srgbClr val="5C6971"/>
                </a:solidFill>
              </a:rPr>
              <a:t>begins</a:t>
            </a:r>
            <a:r>
              <a:rPr lang="de-DE">
                <a:solidFill>
                  <a:srgbClr val="5C6971"/>
                </a:solidFill>
              </a:rPr>
              <a:t> to </a:t>
            </a:r>
            <a:r>
              <a:rPr lang="de-DE" err="1">
                <a:solidFill>
                  <a:srgbClr val="5C6971"/>
                </a:solidFill>
              </a:rPr>
              <a:t>struggle</a:t>
            </a:r>
            <a:r>
              <a:rPr lang="de-DE">
                <a:solidFill>
                  <a:srgbClr val="5C6971"/>
                </a:solidFill>
              </a:rPr>
              <a:t> on </a:t>
            </a:r>
            <a:r>
              <a:rPr lang="de-DE" err="1">
                <a:solidFill>
                  <a:srgbClr val="5C6971"/>
                </a:solidFill>
              </a:rPr>
              <a:t>rugged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groundtruth</a:t>
            </a:r>
            <a:endParaRPr lang="de-DE">
              <a:solidFill>
                <a:srgbClr val="5C6971"/>
              </a:solidFill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Optimization on classic </a:t>
            </a:r>
            <a:r>
              <a:rPr lang="de-DE" err="1">
                <a:solidFill>
                  <a:srgbClr val="5C6971"/>
                </a:solidFill>
              </a:rPr>
              <a:t>testfunctions</a:t>
            </a:r>
            <a:r>
              <a:rPr lang="de-DE">
                <a:solidFill>
                  <a:srgbClr val="5C6971"/>
                </a:solidFill>
              </a:rPr>
              <a:t> is </a:t>
            </a:r>
            <a:r>
              <a:rPr lang="de-DE" err="1">
                <a:solidFill>
                  <a:srgbClr val="5C6971"/>
                </a:solidFill>
              </a:rPr>
              <a:t>too</a:t>
            </a:r>
            <a:r>
              <a:rPr lang="de-DE">
                <a:solidFill>
                  <a:srgbClr val="5C6971"/>
                </a:solidFill>
              </a:rPr>
              <a:t> smooth </a:t>
            </a:r>
            <a:r>
              <a:rPr lang="de-DE" err="1">
                <a:solidFill>
                  <a:srgbClr val="5C6971"/>
                </a:solidFill>
              </a:rPr>
              <a:t>compared</a:t>
            </a:r>
            <a:r>
              <a:rPr lang="de-DE">
                <a:solidFill>
                  <a:srgbClr val="5C6971"/>
                </a:solidFill>
              </a:rPr>
              <a:t> to the </a:t>
            </a:r>
            <a:r>
              <a:rPr lang="de-DE" err="1">
                <a:solidFill>
                  <a:srgbClr val="5C6971"/>
                </a:solidFill>
              </a:rPr>
              <a:t>groundtruth</a:t>
            </a:r>
            <a:endParaRPr lang="de-DE">
              <a:solidFill>
                <a:srgbClr val="5C6971"/>
              </a:solidFill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Note: NN </a:t>
            </a:r>
            <a:r>
              <a:rPr lang="de-DE" err="1">
                <a:solidFill>
                  <a:srgbClr val="5C6971"/>
                </a:solidFill>
              </a:rPr>
              <a:t>test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function</a:t>
            </a:r>
            <a:r>
              <a:rPr lang="de-DE">
                <a:solidFill>
                  <a:srgbClr val="5C6971"/>
                </a:solidFill>
              </a:rPr>
              <a:t> is </a:t>
            </a:r>
            <a:r>
              <a:rPr lang="de-DE" err="1">
                <a:solidFill>
                  <a:srgbClr val="5C6971"/>
                </a:solidFill>
              </a:rPr>
              <a:t>mirrored</a:t>
            </a:r>
            <a:endParaRPr lang="de-DE">
              <a:solidFill>
                <a:srgbClr val="5C6971"/>
              </a:solidFill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For </a:t>
            </a:r>
            <a:r>
              <a:rPr lang="de-DE" err="1">
                <a:solidFill>
                  <a:srgbClr val="5C6971"/>
                </a:solidFill>
              </a:rPr>
              <a:t>model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with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estimated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gradients</a:t>
            </a:r>
            <a:r>
              <a:rPr lang="de-DE">
                <a:solidFill>
                  <a:srgbClr val="5C6971"/>
                </a:solidFill>
              </a:rPr>
              <a:t>, the GD is stuck on </a:t>
            </a:r>
            <a:r>
              <a:rPr lang="de-DE" err="1">
                <a:solidFill>
                  <a:srgbClr val="5C6971"/>
                </a:solidFill>
              </a:rPr>
              <a:t>discrete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plateau</a:t>
            </a:r>
            <a:endParaRPr lang="de-DE">
              <a:solidFill>
                <a:srgbClr val="5C697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2BB6BD2-B0EE-FE8D-29EB-CD232DEA9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7" y="1752286"/>
            <a:ext cx="6757358" cy="167671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5628D7B-BAB5-146C-4510-FCD46C7C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83" y="5105713"/>
            <a:ext cx="6757360" cy="16767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872277-70E3-CEB3-1F79-6758E0A6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85" y="3429000"/>
            <a:ext cx="6757358" cy="1676713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70840C3-467D-642F-C1EA-6A60170DAC6A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Rechteck 10">
            <a:extLst>
              <a:ext uri="{FF2B5EF4-FFF2-40B4-BE49-F238E27FC236}">
                <a16:creationId xmlns:a16="http://schemas.microsoft.com/office/drawing/2014/main" id="{368C267E-896B-5D64-4A36-94BAAE3CE5DF}"/>
              </a:ext>
            </a:extLst>
          </p:cNvPr>
          <p:cNvSpPr/>
          <p:nvPr/>
        </p:nvSpPr>
        <p:spPr bwMode="auto">
          <a:xfrm>
            <a:off x="4580092" y="5211270"/>
            <a:ext cx="1341525" cy="1571155"/>
          </a:xfrm>
          <a:prstGeom prst="rect">
            <a:avLst/>
          </a:prstGeom>
          <a:noFill/>
          <a:ln w="28575" cap="flat" cmpd="sng" algn="ctr">
            <a:solidFill>
              <a:srgbClr val="E2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hteck 10">
            <a:extLst>
              <a:ext uri="{FF2B5EF4-FFF2-40B4-BE49-F238E27FC236}">
                <a16:creationId xmlns:a16="http://schemas.microsoft.com/office/drawing/2014/main" id="{F08DDC49-5DE0-3109-7D62-99D60B4C8AAF}"/>
              </a:ext>
            </a:extLst>
          </p:cNvPr>
          <p:cNvSpPr/>
          <p:nvPr/>
        </p:nvSpPr>
        <p:spPr bwMode="auto">
          <a:xfrm>
            <a:off x="5921617" y="5211270"/>
            <a:ext cx="1341525" cy="1571155"/>
          </a:xfrm>
          <a:prstGeom prst="rect">
            <a:avLst/>
          </a:prstGeom>
          <a:noFill/>
          <a:ln w="28575" cap="flat" cmpd="sng" algn="ctr">
            <a:solidFill>
              <a:srgbClr val="E2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66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umsplatzhalter 3">
            <a:extLst>
              <a:ext uri="{FF2B5EF4-FFF2-40B4-BE49-F238E27FC236}">
                <a16:creationId xmlns:a16="http://schemas.microsoft.com/office/drawing/2014/main" id="{7C123449-6185-45C5-B2F6-B2EB6DB7BDF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180CE8-F801-41BD-BB55-8B49FAA63B08}" type="datetime1">
              <a:rPr lang="de-DE" altLang="de-DE" smtClean="0">
                <a:solidFill>
                  <a:srgbClr val="5C6971"/>
                </a:solidFill>
              </a:rPr>
              <a:pPr/>
              <a:t>16.09.2023</a:t>
            </a:fld>
            <a:endParaRPr lang="de-DE" altLang="de-DE" sz="1723">
              <a:solidFill>
                <a:srgbClr val="5C6971"/>
              </a:solidFill>
            </a:endParaRPr>
          </a:p>
        </p:txBody>
      </p:sp>
      <p:sp>
        <p:nvSpPr>
          <p:cNvPr id="4099" name="Foliennummernplatzhalter 4">
            <a:extLst>
              <a:ext uri="{FF2B5EF4-FFF2-40B4-BE49-F238E27FC236}">
                <a16:creationId xmlns:a16="http://schemas.microsoft.com/office/drawing/2014/main" id="{DA62CAFE-536D-4221-A1D9-F795E6FDC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8BDDDB-A1FC-4421-94A4-4D7D1FD8A7CF}" type="slidenum">
              <a:rPr lang="de-DE" altLang="de-DE">
                <a:solidFill>
                  <a:srgbClr val="5C6971"/>
                </a:solidFill>
              </a:rPr>
              <a:pPr/>
              <a:t>5</a:t>
            </a:fld>
            <a:endParaRPr lang="de-DE" altLang="de-DE">
              <a:solidFill>
                <a:srgbClr val="5C6971"/>
              </a:solidFill>
            </a:endParaRPr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237BE0E0-916E-4712-84D5-10EFC4EAE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3392" y="1161495"/>
            <a:ext cx="10503877" cy="838200"/>
          </a:xfrm>
        </p:spPr>
        <p:txBody>
          <a:bodyPr/>
          <a:lstStyle/>
          <a:p>
            <a:pPr eaLnBrk="1" hangingPunct="1"/>
            <a:r>
              <a:rPr lang="de-DE" altLang="de-DE" sz="2700" b="1"/>
              <a:t>1.2 </a:t>
            </a:r>
            <a:r>
              <a:rPr lang="de-DE" altLang="de-DE" sz="2700" b="1" err="1"/>
              <a:t>Aim</a:t>
            </a:r>
            <a:r>
              <a:rPr lang="de-DE" altLang="de-DE" sz="2700" b="1"/>
              <a:t> </a:t>
            </a:r>
            <a:r>
              <a:rPr lang="de-DE" altLang="de-DE" sz="2700" b="1" err="1"/>
              <a:t>of</a:t>
            </a:r>
            <a:r>
              <a:rPr lang="de-DE" altLang="de-DE" sz="2700" b="1"/>
              <a:t> </a:t>
            </a:r>
            <a:r>
              <a:rPr lang="de-DE" altLang="de-DE" sz="2700" b="1" err="1"/>
              <a:t>the</a:t>
            </a:r>
            <a:r>
              <a:rPr lang="de-DE" altLang="de-DE" sz="2700" b="1"/>
              <a:t> Investigation</a:t>
            </a:r>
            <a:br>
              <a:rPr lang="de-DE" altLang="de-DE" sz="2700"/>
            </a:br>
            <a:endParaRPr lang="de-DE" altLang="de-DE">
              <a:solidFill>
                <a:srgbClr val="5C6971"/>
              </a:solidFill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018D31-AFE5-415B-A14F-475BFC8F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60" y="1797932"/>
            <a:ext cx="11041853" cy="4268186"/>
          </a:xfrm>
          <a:solidFill>
            <a:schemeClr val="bg1"/>
          </a:solidFill>
        </p:spPr>
        <p:txBody>
          <a:bodyPr/>
          <a:lstStyle/>
          <a:p>
            <a:pPr marL="0" indent="0"/>
            <a:r>
              <a:rPr lang="de-DE" sz="2000" b="1" kern="1200" err="1"/>
              <a:t>Objective</a:t>
            </a:r>
            <a:r>
              <a:rPr lang="de-DE" sz="2000" b="1" kern="1200"/>
              <a:t>: </a:t>
            </a:r>
            <a:r>
              <a:rPr lang="de-DE" sz="2000" kern="1200"/>
              <a:t>Create </a:t>
            </a:r>
            <a:r>
              <a:rPr lang="de-DE" sz="2000" kern="1200" err="1"/>
              <a:t>testfunctions</a:t>
            </a:r>
            <a:r>
              <a:rPr lang="de-DE" sz="2000" kern="1200"/>
              <a:t> </a:t>
            </a:r>
            <a:r>
              <a:rPr lang="de-DE" sz="2000" kern="1200" err="1"/>
              <a:t>that</a:t>
            </a:r>
            <a:r>
              <a:rPr lang="de-DE" sz="2000" kern="1200"/>
              <a:t> </a:t>
            </a:r>
            <a:r>
              <a:rPr lang="de-DE" sz="2000" kern="1200" err="1"/>
              <a:t>mimic</a:t>
            </a:r>
            <a:r>
              <a:rPr lang="de-DE" sz="2000" kern="1200"/>
              <a:t> a real-</a:t>
            </a:r>
            <a:r>
              <a:rPr lang="de-DE" sz="2000" kern="1200" err="1"/>
              <a:t>world</a:t>
            </a:r>
            <a:r>
              <a:rPr lang="de-DE" sz="2000" kern="1200"/>
              <a:t> </a:t>
            </a:r>
            <a:r>
              <a:rPr lang="de-DE" sz="2000" kern="1200" err="1"/>
              <a:t>objective</a:t>
            </a:r>
            <a:r>
              <a:rPr lang="de-DE" sz="2000" kern="1200"/>
              <a:t> </a:t>
            </a:r>
            <a:r>
              <a:rPr lang="de-DE" sz="2000" kern="1200" err="1"/>
              <a:t>function</a:t>
            </a:r>
            <a:r>
              <a:rPr lang="de-DE" sz="2000" kern="1200"/>
              <a:t>, </a:t>
            </a:r>
            <a:r>
              <a:rPr lang="de-DE" sz="2000" kern="1200" err="1"/>
              <a:t>allowing</a:t>
            </a:r>
            <a:r>
              <a:rPr lang="de-DE" sz="2000" kern="1200"/>
              <a:t> for </a:t>
            </a:r>
            <a:r>
              <a:rPr lang="de-DE" sz="2000" kern="1200" err="1"/>
              <a:t>accurate</a:t>
            </a:r>
            <a:r>
              <a:rPr lang="de-DE" sz="2000" kern="1200"/>
              <a:t> </a:t>
            </a:r>
            <a:r>
              <a:rPr lang="de-DE" sz="2000" kern="1200" err="1"/>
              <a:t>algorithm</a:t>
            </a:r>
            <a:r>
              <a:rPr lang="de-DE" sz="2000" kern="1200"/>
              <a:t> </a:t>
            </a:r>
            <a:r>
              <a:rPr lang="de-DE" sz="2000" kern="1200" err="1"/>
              <a:t>performance</a:t>
            </a:r>
            <a:r>
              <a:rPr lang="de-DE" sz="2000" kern="1200"/>
              <a:t> </a:t>
            </a:r>
            <a:r>
              <a:rPr lang="de-DE" sz="2000" kern="1200" err="1"/>
              <a:t>analysis</a:t>
            </a:r>
            <a:r>
              <a:rPr lang="de-DE" sz="2000" kern="1200"/>
              <a:t> </a:t>
            </a:r>
            <a:r>
              <a:rPr lang="de-DE" sz="2000" kern="1200" err="1"/>
              <a:t>under</a:t>
            </a:r>
            <a:r>
              <a:rPr lang="de-DE" sz="2000" kern="1200"/>
              <a:t> the </a:t>
            </a:r>
            <a:r>
              <a:rPr lang="de-DE" sz="2000" kern="1200" err="1"/>
              <a:t>following</a:t>
            </a:r>
            <a:r>
              <a:rPr lang="de-DE" sz="2000" kern="1200"/>
              <a:t> </a:t>
            </a:r>
            <a:r>
              <a:rPr lang="de-DE" sz="2000" kern="1200" err="1"/>
              <a:t>conditions</a:t>
            </a:r>
            <a:r>
              <a:rPr lang="de-DE" sz="2000" kern="1200"/>
              <a:t>:</a:t>
            </a:r>
            <a:endParaRPr lang="de-DE"/>
          </a:p>
          <a:p>
            <a:pPr marL="342900" indent="-342900">
              <a:buFont typeface="Wingdings"/>
              <a:buChar char="§"/>
            </a:pPr>
            <a:endParaRPr lang="de-DE" sz="2000" kern="1200">
              <a:cs typeface="Arial"/>
            </a:endParaRPr>
          </a:p>
          <a:p>
            <a:pPr marL="342900" lvl="1" indent="-342900">
              <a:buFont typeface="Wingdings"/>
              <a:buChar char="§"/>
            </a:pPr>
            <a:r>
              <a:rPr lang="de-DE" sz="2000" b="1" kern="1200" err="1">
                <a:cs typeface="+mn-cs"/>
              </a:rPr>
              <a:t>Difficulty</a:t>
            </a:r>
            <a:r>
              <a:rPr lang="de-DE" sz="2000" b="1" kern="1200">
                <a:cs typeface="+mn-cs"/>
              </a:rPr>
              <a:t> and non-</a:t>
            </a:r>
            <a:r>
              <a:rPr lang="de-DE" sz="2000" b="1" kern="1200" err="1">
                <a:cs typeface="+mn-cs"/>
              </a:rPr>
              <a:t>smoothing</a:t>
            </a:r>
            <a:r>
              <a:rPr lang="de-DE" sz="2000" b="1" kern="1200">
                <a:cs typeface="+mn-cs"/>
              </a:rPr>
              <a:t>:</a:t>
            </a:r>
            <a:r>
              <a:rPr lang="de-DE" sz="2000" kern="1200">
                <a:cs typeface="+mn-cs"/>
              </a:rPr>
              <a:t> </a:t>
            </a:r>
            <a:r>
              <a:rPr lang="de-DE" sz="2000" kern="1200" err="1">
                <a:cs typeface="+mn-cs"/>
              </a:rPr>
              <a:t>Testfunctions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should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be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neither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too</a:t>
            </a:r>
            <a:r>
              <a:rPr lang="de-DE" sz="2000" kern="1200">
                <a:cs typeface="+mn-cs"/>
              </a:rPr>
              <a:t> easy </a:t>
            </a:r>
            <a:r>
              <a:rPr lang="de-DE" sz="2000" kern="1200" err="1">
                <a:cs typeface="+mn-cs"/>
              </a:rPr>
              <a:t>nor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too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difficult</a:t>
            </a:r>
            <a:r>
              <a:rPr lang="de-DE" sz="2000" kern="1200">
                <a:cs typeface="+mn-cs"/>
              </a:rPr>
              <a:t> to solve; t</a:t>
            </a:r>
            <a:r>
              <a:rPr lang="en-US" sz="2000" err="1"/>
              <a:t>est</a:t>
            </a:r>
            <a:r>
              <a:rPr lang="en-US" sz="2000"/>
              <a:t> instances should reflect the ruggedness of the original problem</a:t>
            </a:r>
            <a:endParaRPr lang="de-DE" sz="2000" kern="1200">
              <a:cs typeface="Arial"/>
            </a:endParaRPr>
          </a:p>
          <a:p>
            <a:pPr marL="342900" lvl="1" indent="-342900">
              <a:buFont typeface="Wingdings"/>
              <a:buChar char="§"/>
            </a:pPr>
            <a:r>
              <a:rPr lang="de-DE" sz="2000" b="1" kern="1200">
                <a:cs typeface="+mn-cs"/>
              </a:rPr>
              <a:t>Costs:</a:t>
            </a:r>
            <a:r>
              <a:rPr lang="de-DE" sz="2000" kern="1200">
                <a:cs typeface="+mn-cs"/>
              </a:rPr>
              <a:t> Low </a:t>
            </a:r>
            <a:r>
              <a:rPr lang="de-DE" sz="2000" kern="1200" err="1">
                <a:cs typeface="+mn-cs"/>
              </a:rPr>
              <a:t>costs</a:t>
            </a:r>
            <a:r>
              <a:rPr lang="de-DE" sz="2000" kern="1200">
                <a:cs typeface="+mn-cs"/>
              </a:rPr>
              <a:t> for the </a:t>
            </a:r>
            <a:r>
              <a:rPr lang="de-DE" sz="2000" kern="1200" err="1">
                <a:cs typeface="+mn-cs"/>
              </a:rPr>
              <a:t>evaluation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of</a:t>
            </a:r>
            <a:r>
              <a:rPr lang="de-DE" sz="2000" kern="1200">
                <a:cs typeface="+mn-cs"/>
              </a:rPr>
              <a:t> the </a:t>
            </a:r>
            <a:r>
              <a:rPr lang="de-DE" sz="2000" kern="1200" err="1">
                <a:cs typeface="+mn-cs"/>
              </a:rPr>
              <a:t>functions</a:t>
            </a:r>
            <a:r>
              <a:rPr lang="de-DE" sz="2000" kern="1200">
                <a:cs typeface="+mn-cs"/>
              </a:rPr>
              <a:t> for </a:t>
            </a:r>
            <a:r>
              <a:rPr lang="de-DE" sz="2000" kern="1200" err="1">
                <a:cs typeface="+mn-cs"/>
              </a:rPr>
              <a:t>accelerated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experiments</a:t>
            </a:r>
            <a:endParaRPr lang="de-DE" sz="2000" kern="1200">
              <a:cs typeface="Arial"/>
            </a:endParaRPr>
          </a:p>
          <a:p>
            <a:pPr marL="342900" lvl="1" indent="-342900">
              <a:buFont typeface="Wingdings"/>
              <a:buChar char="§"/>
            </a:pPr>
            <a:r>
              <a:rPr lang="de-DE" sz="2000" b="1" kern="1200" err="1">
                <a:cs typeface="+mn-cs"/>
              </a:rPr>
              <a:t>Diversity</a:t>
            </a:r>
            <a:r>
              <a:rPr lang="de-DE" sz="2000" b="1" kern="1200">
                <a:cs typeface="+mn-cs"/>
              </a:rPr>
              <a:t>:</a:t>
            </a:r>
            <a:r>
              <a:rPr lang="de-DE" sz="2000" kern="1200">
                <a:cs typeface="+mn-cs"/>
              </a:rPr>
              <a:t> Attention is </a:t>
            </a:r>
            <a:r>
              <a:rPr lang="de-DE" sz="2000" kern="1200" err="1">
                <a:cs typeface="+mn-cs"/>
              </a:rPr>
              <a:t>given</a:t>
            </a:r>
            <a:r>
              <a:rPr lang="de-DE" sz="2000" kern="1200">
                <a:cs typeface="+mn-cs"/>
              </a:rPr>
              <a:t> to a diverse </a:t>
            </a:r>
            <a:r>
              <a:rPr lang="de-DE" sz="2000" kern="1200" err="1">
                <a:cs typeface="+mn-cs"/>
              </a:rPr>
              <a:t>range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of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objective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functions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within</a:t>
            </a:r>
            <a:r>
              <a:rPr lang="de-DE" sz="2000" kern="1200">
                <a:cs typeface="+mn-cs"/>
              </a:rPr>
              <a:t> a </a:t>
            </a:r>
            <a:r>
              <a:rPr lang="de-DE" sz="2000" kern="1200" err="1">
                <a:cs typeface="+mn-cs"/>
              </a:rPr>
              <a:t>class</a:t>
            </a:r>
            <a:endParaRPr lang="de-DE" sz="2000" kern="1200">
              <a:cs typeface="Arial"/>
            </a:endParaRPr>
          </a:p>
          <a:p>
            <a:pPr marL="342900" lvl="1" indent="-342900">
              <a:buFont typeface="Wingdings"/>
              <a:buChar char="§"/>
            </a:pPr>
            <a:r>
              <a:rPr lang="de-DE" sz="2000" b="1" kern="1200" err="1">
                <a:cs typeface="+mn-cs"/>
              </a:rPr>
              <a:t>Flexibility</a:t>
            </a:r>
            <a:r>
              <a:rPr lang="de-DE" sz="2000" b="1" kern="1200">
                <a:cs typeface="+mn-cs"/>
              </a:rPr>
              <a:t>:</a:t>
            </a:r>
            <a:r>
              <a:rPr lang="de-DE" sz="2000" kern="1200">
                <a:cs typeface="+mn-cs"/>
              </a:rPr>
              <a:t> </a:t>
            </a:r>
            <a:r>
              <a:rPr lang="de-DE" sz="2000" kern="1200" err="1">
                <a:cs typeface="+mn-cs"/>
              </a:rPr>
              <a:t>Testfunctions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should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reflect</a:t>
            </a:r>
            <a:r>
              <a:rPr lang="de-DE" sz="2000" kern="1200">
                <a:cs typeface="+mn-cs"/>
              </a:rPr>
              <a:t> different </a:t>
            </a:r>
            <a:r>
              <a:rPr lang="de-DE" sz="2000" kern="1200" err="1">
                <a:cs typeface="+mn-cs"/>
              </a:rPr>
              <a:t>classes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of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target</a:t>
            </a:r>
            <a:r>
              <a:rPr lang="de-DE" sz="2000" kern="1200">
                <a:cs typeface="+mn-cs"/>
              </a:rPr>
              <a:t> </a:t>
            </a:r>
            <a:r>
              <a:rPr lang="de-DE" sz="2000" kern="1200" err="1">
                <a:cs typeface="+mn-cs"/>
              </a:rPr>
              <a:t>functions</a:t>
            </a:r>
            <a:endParaRPr lang="de-DE" sz="2000" kern="1200">
              <a:cs typeface="+mn-cs"/>
            </a:endParaRPr>
          </a:p>
          <a:p>
            <a:pPr marL="342900" lvl="1" indent="-342900">
              <a:buFont typeface="Wingdings"/>
              <a:buChar char="§"/>
            </a:pPr>
            <a:r>
              <a:rPr lang="en-US" sz="2000" b="1"/>
              <a:t>Relevance</a:t>
            </a:r>
            <a:r>
              <a:rPr lang="en-US" sz="2000"/>
              <a:t>: </a:t>
            </a:r>
            <a:r>
              <a:rPr lang="en-US" sz="2000" err="1"/>
              <a:t>Testfunctions</a:t>
            </a:r>
            <a:r>
              <a:rPr lang="en-US" sz="2000"/>
              <a:t> should reflect real-world problem behavior</a:t>
            </a:r>
            <a:endParaRPr lang="de-DE" sz="2000" kern="1200"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BB3056-FB0E-9A87-C4A5-B28FFAA7901C}"/>
              </a:ext>
            </a:extLst>
          </p:cNvPr>
          <p:cNvSpPr txBox="1"/>
          <p:nvPr/>
        </p:nvSpPr>
        <p:spPr>
          <a:xfrm flipH="1">
            <a:off x="1365703" y="6243058"/>
            <a:ext cx="9460593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err="1">
                <a:solidFill>
                  <a:srgbClr val="5C6971"/>
                </a:solidFill>
              </a:rPr>
              <a:t>Zaefferer</a:t>
            </a:r>
            <a:r>
              <a:rPr lang="de-DE" sz="1400" i="1">
                <a:solidFill>
                  <a:srgbClr val="5C6971"/>
                </a:solidFill>
              </a:rPr>
              <a:t> and Fischbach 2017;</a:t>
            </a:r>
          </a:p>
          <a:p>
            <a:r>
              <a:rPr lang="de-DE" sz="1400" i="1" err="1">
                <a:solidFill>
                  <a:srgbClr val="5C6971"/>
                </a:solidFill>
              </a:rPr>
              <a:t>Zaeffer</a:t>
            </a:r>
            <a:r>
              <a:rPr lang="de-DE" sz="1400" i="1">
                <a:solidFill>
                  <a:srgbClr val="5C6971"/>
                </a:solidFill>
              </a:rPr>
              <a:t>, Aufgabenstellung zum Teilmodul: Machine Learning Project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43333AD-350C-9E1D-69E8-0EEDB0007D00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25" y="552450"/>
            <a:ext cx="10972800" cy="1143000"/>
          </a:xfrm>
        </p:spPr>
        <p:txBody>
          <a:bodyPr/>
          <a:lstStyle/>
          <a:p>
            <a:r>
              <a:rPr lang="de-DE" b="1"/>
              <a:t>4.2 Optimization-based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50</a:t>
            </a:fld>
            <a:endParaRPr lang="de-DE" altLang="de-DE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CD53E759-75DC-1841-4653-7FD768B2C869}"/>
              </a:ext>
            </a:extLst>
          </p:cNvPr>
          <p:cNvSpPr txBox="1">
            <a:spLocks/>
          </p:cNvSpPr>
          <p:nvPr/>
        </p:nvSpPr>
        <p:spPr bwMode="auto">
          <a:xfrm>
            <a:off x="6584903" y="1234115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F24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8393D8-F9D8-8F90-DCE4-843B4B3F26A4}"/>
              </a:ext>
            </a:extLst>
          </p:cNvPr>
          <p:cNvSpPr txBox="1"/>
          <p:nvPr/>
        </p:nvSpPr>
        <p:spPr>
          <a:xfrm>
            <a:off x="7786777" y="1936342"/>
            <a:ext cx="370272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On </a:t>
            </a:r>
            <a:r>
              <a:rPr lang="de-DE" err="1">
                <a:solidFill>
                  <a:srgbClr val="5C6971"/>
                </a:solidFill>
              </a:rPr>
              <a:t>groundtruth</a:t>
            </a:r>
            <a:r>
              <a:rPr lang="de-DE">
                <a:solidFill>
                  <a:srgbClr val="5C6971"/>
                </a:solidFill>
              </a:rPr>
              <a:t>: RS and GD do </a:t>
            </a:r>
            <a:r>
              <a:rPr lang="de-DE" err="1">
                <a:solidFill>
                  <a:srgbClr val="5C6971"/>
                </a:solidFill>
              </a:rPr>
              <a:t>no</a:t>
            </a:r>
            <a:r>
              <a:rPr lang="de-DE">
                <a:solidFill>
                  <a:srgbClr val="5C6971"/>
                </a:solidFill>
              </a:rPr>
              <a:t> find </a:t>
            </a:r>
            <a:r>
              <a:rPr lang="de-DE" err="1">
                <a:solidFill>
                  <a:srgbClr val="5C6971"/>
                </a:solidFill>
              </a:rPr>
              <a:t>optimum</a:t>
            </a:r>
            <a:r>
              <a:rPr lang="de-DE">
                <a:solidFill>
                  <a:srgbClr val="5C6971"/>
                </a:solidFill>
              </a:rPr>
              <a:t>, GD stuck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 err="1">
                <a:solidFill>
                  <a:srgbClr val="5C6971"/>
                </a:solidFill>
              </a:rPr>
              <a:t>Wrong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optimum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found</a:t>
            </a:r>
            <a:r>
              <a:rPr lang="de-DE">
                <a:solidFill>
                  <a:srgbClr val="5C6971"/>
                </a:solidFill>
              </a:rPr>
              <a:t> for SVM</a:t>
            </a: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Note: NN </a:t>
            </a:r>
            <a:r>
              <a:rPr lang="de-DE" err="1">
                <a:solidFill>
                  <a:srgbClr val="5C6971"/>
                </a:solidFill>
              </a:rPr>
              <a:t>test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function</a:t>
            </a:r>
            <a:r>
              <a:rPr lang="de-DE">
                <a:solidFill>
                  <a:srgbClr val="5C6971"/>
                </a:solidFill>
              </a:rPr>
              <a:t> is </a:t>
            </a:r>
            <a:r>
              <a:rPr lang="de-DE" err="1">
                <a:solidFill>
                  <a:srgbClr val="5C6971"/>
                </a:solidFill>
              </a:rPr>
              <a:t>again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mirrored</a:t>
            </a:r>
            <a:r>
              <a:rPr lang="de-DE">
                <a:solidFill>
                  <a:srgbClr val="5C6971"/>
                </a:solidFill>
              </a:rPr>
              <a:t> and </a:t>
            </a:r>
            <a:r>
              <a:rPr lang="de-DE" err="1">
                <a:solidFill>
                  <a:srgbClr val="5C6971"/>
                </a:solidFill>
              </a:rPr>
              <a:t>optimum</a:t>
            </a:r>
            <a:r>
              <a:rPr lang="de-DE">
                <a:solidFill>
                  <a:srgbClr val="5C6971"/>
                </a:solidFill>
              </a:rPr>
              <a:t> is </a:t>
            </a:r>
            <a:r>
              <a:rPr lang="de-DE" err="1">
                <a:solidFill>
                  <a:srgbClr val="5C6971"/>
                </a:solidFill>
              </a:rPr>
              <a:t>found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too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smoothly</a:t>
            </a:r>
            <a:endParaRPr lang="de-DE">
              <a:solidFill>
                <a:srgbClr val="5C6971"/>
              </a:solidFill>
            </a:endParaRPr>
          </a:p>
          <a:p>
            <a:pPr marL="285750" indent="-285750">
              <a:buFont typeface="Arial" panose="020B0604020202020204" pitchFamily="34" charset="0"/>
              <a:buChar char="►"/>
            </a:pPr>
            <a:r>
              <a:rPr lang="de-DE">
                <a:solidFill>
                  <a:srgbClr val="5C6971"/>
                </a:solidFill>
              </a:rPr>
              <a:t>For </a:t>
            </a:r>
            <a:r>
              <a:rPr lang="de-DE" err="1">
                <a:solidFill>
                  <a:srgbClr val="5C6971"/>
                </a:solidFill>
              </a:rPr>
              <a:t>models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with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estimated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gradients</a:t>
            </a:r>
            <a:r>
              <a:rPr lang="de-DE">
                <a:solidFill>
                  <a:srgbClr val="5C6971"/>
                </a:solidFill>
              </a:rPr>
              <a:t>, the </a:t>
            </a:r>
            <a:r>
              <a:rPr lang="de-DE" err="1">
                <a:solidFill>
                  <a:srgbClr val="5C6971"/>
                </a:solidFill>
              </a:rPr>
              <a:t>optimizers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are</a:t>
            </a:r>
            <a:r>
              <a:rPr lang="de-DE">
                <a:solidFill>
                  <a:srgbClr val="5C6971"/>
                </a:solidFill>
              </a:rPr>
              <a:t> stuck on </a:t>
            </a:r>
            <a:r>
              <a:rPr lang="de-DE" err="1">
                <a:solidFill>
                  <a:srgbClr val="5C6971"/>
                </a:solidFill>
              </a:rPr>
              <a:t>discrete</a:t>
            </a:r>
            <a:r>
              <a:rPr lang="de-DE">
                <a:solidFill>
                  <a:srgbClr val="5C6971"/>
                </a:solidFill>
              </a:rPr>
              <a:t> </a:t>
            </a:r>
            <a:r>
              <a:rPr lang="de-DE" err="1">
                <a:solidFill>
                  <a:srgbClr val="5C6971"/>
                </a:solidFill>
              </a:rPr>
              <a:t>plateaus</a:t>
            </a:r>
            <a:endParaRPr lang="de-DE">
              <a:solidFill>
                <a:srgbClr val="5C6971"/>
              </a:solidFill>
            </a:endParaRP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BA98A2D3-4BB9-4B8E-EB06-7FCA2C77010B}"/>
              </a:ext>
            </a:extLst>
          </p:cNvPr>
          <p:cNvSpPr txBox="1">
            <a:spLocks/>
          </p:cNvSpPr>
          <p:nvPr/>
        </p:nvSpPr>
        <p:spPr bwMode="auto">
          <a:xfrm rot="20924269">
            <a:off x="8220225" y="5135147"/>
            <a:ext cx="3302028" cy="46133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BUT: Still qualitative!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D3F3829-FB30-605B-9B29-0D59849B9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5" y="1754860"/>
            <a:ext cx="6942363" cy="172261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91E1A4-EF89-36B5-8649-71E8E81A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25" y="3459839"/>
            <a:ext cx="6942364" cy="17226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250D9A-77DC-D368-8E77-A50E7664C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24" y="5164818"/>
            <a:ext cx="6942363" cy="1722619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0134843-892C-18F4-B7AA-C1FDDDBF4E96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MS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Rechteck 10">
            <a:extLst>
              <a:ext uri="{FF2B5EF4-FFF2-40B4-BE49-F238E27FC236}">
                <a16:creationId xmlns:a16="http://schemas.microsoft.com/office/drawing/2014/main" id="{B2B6D7EA-161C-441C-7B43-0B98277794C1}"/>
              </a:ext>
            </a:extLst>
          </p:cNvPr>
          <p:cNvSpPr/>
          <p:nvPr/>
        </p:nvSpPr>
        <p:spPr bwMode="auto">
          <a:xfrm>
            <a:off x="608624" y="1874030"/>
            <a:ext cx="1388553" cy="1585809"/>
          </a:xfrm>
          <a:prstGeom prst="rect">
            <a:avLst/>
          </a:prstGeom>
          <a:noFill/>
          <a:ln w="28575" cap="flat" cmpd="sng" algn="ctr">
            <a:solidFill>
              <a:srgbClr val="E2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0EF77DB-5095-2694-52DE-3389D9CE7473}"/>
              </a:ext>
            </a:extLst>
          </p:cNvPr>
          <p:cNvSpPr/>
          <p:nvPr/>
        </p:nvSpPr>
        <p:spPr bwMode="auto">
          <a:xfrm>
            <a:off x="3385528" y="3579009"/>
            <a:ext cx="1388553" cy="1585809"/>
          </a:xfrm>
          <a:prstGeom prst="rect">
            <a:avLst/>
          </a:prstGeom>
          <a:noFill/>
          <a:ln w="28575" cap="flat" cmpd="sng" algn="ctr">
            <a:solidFill>
              <a:srgbClr val="E2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Rechteck 10">
            <a:extLst>
              <a:ext uri="{FF2B5EF4-FFF2-40B4-BE49-F238E27FC236}">
                <a16:creationId xmlns:a16="http://schemas.microsoft.com/office/drawing/2014/main" id="{04A4F2E9-585F-D764-5EB6-399AA532C0B7}"/>
              </a:ext>
            </a:extLst>
          </p:cNvPr>
          <p:cNvSpPr/>
          <p:nvPr/>
        </p:nvSpPr>
        <p:spPr bwMode="auto">
          <a:xfrm>
            <a:off x="6162434" y="5272191"/>
            <a:ext cx="1388553" cy="1585809"/>
          </a:xfrm>
          <a:prstGeom prst="rect">
            <a:avLst/>
          </a:prstGeom>
          <a:noFill/>
          <a:ln w="28575" cap="flat" cmpd="sng" algn="ctr">
            <a:solidFill>
              <a:srgbClr val="E2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0268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Metric-based Evaluation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F3295C-8652-814F-03C2-81C2DA3B4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7792528" cy="639762"/>
          </a:xfrm>
        </p:spPr>
        <p:txBody>
          <a:bodyPr/>
          <a:lstStyle/>
          <a:p>
            <a:r>
              <a:rPr lang="de-DE" sz="2400" err="1">
                <a:solidFill>
                  <a:srgbClr val="5C6971"/>
                </a:solidFill>
              </a:rPr>
              <a:t>Quantification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of</a:t>
            </a:r>
            <a:r>
              <a:rPr lang="de-DE" sz="2400">
                <a:solidFill>
                  <a:srgbClr val="5C6971"/>
                </a:solidFill>
              </a:rPr>
              <a:t> the </a:t>
            </a:r>
            <a:r>
              <a:rPr lang="de-DE" sz="2400" err="1">
                <a:solidFill>
                  <a:srgbClr val="5C6971"/>
                </a:solidFill>
              </a:rPr>
              <a:t>optimization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curves</a:t>
            </a:r>
            <a:endParaRPr lang="de-DE" sz="2400">
              <a:solidFill>
                <a:srgbClr val="5C697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51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59C14-3668-C43E-6FA9-7C9C98F19FFC}"/>
              </a:ext>
            </a:extLst>
          </p:cNvPr>
          <p:cNvSpPr txBox="1"/>
          <p:nvPr/>
        </p:nvSpPr>
        <p:spPr>
          <a:xfrm>
            <a:off x="609600" y="2219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#Iterations</a:t>
            </a:r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1DF8A-E4B6-43EF-B337-B514B71C7D47}"/>
              </a:ext>
            </a:extLst>
          </p:cNvPr>
          <p:cNvSpPr txBox="1"/>
          <p:nvPr/>
        </p:nvSpPr>
        <p:spPr>
          <a:xfrm>
            <a:off x="609600" y="365016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Location of optimum</a:t>
            </a:r>
            <a:endParaRPr lang="LID4096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BA23B0D-3257-CB83-BC4B-20290CDF5C4F}"/>
              </a:ext>
            </a:extLst>
          </p:cNvPr>
          <p:cNvSpPr txBox="1"/>
          <p:nvPr/>
        </p:nvSpPr>
        <p:spPr>
          <a:xfrm>
            <a:off x="609600" y="510978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Optimum value</a:t>
            </a:r>
            <a:endParaRPr lang="LID4096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5C716DE0-A5F0-D401-40E4-5CF7AB4CF1FF}"/>
              </a:ext>
            </a:extLst>
          </p:cNvPr>
          <p:cNvSpPr txBox="1">
            <a:spLocks/>
          </p:cNvSpPr>
          <p:nvPr/>
        </p:nvSpPr>
        <p:spPr bwMode="auto">
          <a:xfrm>
            <a:off x="5612994" y="912062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B5D5FF-C32D-4A78-80C9-B39161E6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0" y="2560221"/>
            <a:ext cx="6477047" cy="108109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584CAF-C16C-789D-9904-11C2EBA02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0" y="4005612"/>
            <a:ext cx="9339331" cy="101918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E8E0EEB-51EA-B9A0-4602-B77ECA300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20" y="5507031"/>
            <a:ext cx="6600873" cy="1019182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74B99F9-D763-F5F0-A230-C7E06DA4C725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373ADE-4585-E4A0-639E-BC80308CCE74}"/>
              </a:ext>
            </a:extLst>
          </p:cNvPr>
          <p:cNvSpPr/>
          <p:nvPr/>
        </p:nvSpPr>
        <p:spPr bwMode="auto">
          <a:xfrm>
            <a:off x="1740679" y="3080082"/>
            <a:ext cx="5419988" cy="542173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62D472B-BD75-DD15-75C9-FA1FC8CA7930}"/>
              </a:ext>
            </a:extLst>
          </p:cNvPr>
          <p:cNvSpPr/>
          <p:nvPr/>
        </p:nvSpPr>
        <p:spPr bwMode="auto">
          <a:xfrm>
            <a:off x="1553772" y="4501868"/>
            <a:ext cx="2857201" cy="542173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EAACA05-4610-F8D6-8B1E-192410203AE1}"/>
              </a:ext>
            </a:extLst>
          </p:cNvPr>
          <p:cNvSpPr/>
          <p:nvPr/>
        </p:nvSpPr>
        <p:spPr bwMode="auto">
          <a:xfrm>
            <a:off x="4485736" y="4502454"/>
            <a:ext cx="4071668" cy="542173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DA32A2D-A12B-1A72-B504-65A2D54F4413}"/>
              </a:ext>
            </a:extLst>
          </p:cNvPr>
          <p:cNvSpPr/>
          <p:nvPr/>
        </p:nvSpPr>
        <p:spPr bwMode="auto">
          <a:xfrm>
            <a:off x="1648663" y="6006683"/>
            <a:ext cx="4734884" cy="256424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2762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Metric-based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52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59C14-3668-C43E-6FA9-7C9C98F19FFC}"/>
              </a:ext>
            </a:extLst>
          </p:cNvPr>
          <p:cNvSpPr txBox="1"/>
          <p:nvPr/>
        </p:nvSpPr>
        <p:spPr>
          <a:xfrm>
            <a:off x="680314" y="237911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MSE of </a:t>
            </a:r>
            <a:r>
              <a:rPr lang="en-GB" err="1"/>
              <a:t>optim</a:t>
            </a:r>
            <a:r>
              <a:rPr lang="en-GB"/>
              <a:t> curves</a:t>
            </a:r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1DF8A-E4B6-43EF-B337-B514B71C7D47}"/>
              </a:ext>
            </a:extLst>
          </p:cNvPr>
          <p:cNvSpPr txBox="1"/>
          <p:nvPr/>
        </p:nvSpPr>
        <p:spPr>
          <a:xfrm>
            <a:off x="680314" y="426610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Correlation r of </a:t>
            </a:r>
            <a:r>
              <a:rPr lang="en-GB" err="1"/>
              <a:t>optim</a:t>
            </a:r>
            <a:r>
              <a:rPr lang="en-GB"/>
              <a:t> curves</a:t>
            </a:r>
            <a:endParaRPr lang="LID4096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CB29039-A052-3522-BD8B-96009C2A7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7792528" cy="639762"/>
          </a:xfrm>
        </p:spPr>
        <p:txBody>
          <a:bodyPr/>
          <a:lstStyle/>
          <a:p>
            <a:r>
              <a:rPr lang="de-DE" sz="2400" err="1">
                <a:solidFill>
                  <a:srgbClr val="5C6971"/>
                </a:solidFill>
              </a:rPr>
              <a:t>Quantification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of</a:t>
            </a:r>
            <a:r>
              <a:rPr lang="de-DE" sz="2400">
                <a:solidFill>
                  <a:srgbClr val="5C6971"/>
                </a:solidFill>
              </a:rPr>
              <a:t> the </a:t>
            </a:r>
            <a:r>
              <a:rPr lang="de-DE" sz="2400" err="1">
                <a:solidFill>
                  <a:srgbClr val="5C6971"/>
                </a:solidFill>
              </a:rPr>
              <a:t>optimization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curves</a:t>
            </a:r>
            <a:endParaRPr lang="de-DE" sz="2400">
              <a:solidFill>
                <a:srgbClr val="5C6971"/>
              </a:solidFill>
            </a:endParaRP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4014F5B-6AC4-7FBF-BC3B-D4480FF9B1E1}"/>
              </a:ext>
            </a:extLst>
          </p:cNvPr>
          <p:cNvSpPr txBox="1">
            <a:spLocks/>
          </p:cNvSpPr>
          <p:nvPr/>
        </p:nvSpPr>
        <p:spPr bwMode="auto">
          <a:xfrm>
            <a:off x="5612994" y="912062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987F72-2A18-9A8A-C27B-88791424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99" y="4683126"/>
            <a:ext cx="6443710" cy="10096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A86461E-D807-E0D8-051B-4104C526F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99" y="2796137"/>
            <a:ext cx="7320016" cy="100489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ECBFAD74-CE6C-8388-2C91-9F33B26BD684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FC91B4C-D97D-BBA6-EC6E-CA1013CF78FE}"/>
              </a:ext>
            </a:extLst>
          </p:cNvPr>
          <p:cNvSpPr/>
          <p:nvPr/>
        </p:nvSpPr>
        <p:spPr bwMode="auto">
          <a:xfrm>
            <a:off x="2728738" y="4946515"/>
            <a:ext cx="4484272" cy="746268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EEBAADA-138E-405D-26F8-CCCA55D2C82B}"/>
              </a:ext>
            </a:extLst>
          </p:cNvPr>
          <p:cNvSpPr txBox="1"/>
          <p:nvPr/>
        </p:nvSpPr>
        <p:spPr>
          <a:xfrm>
            <a:off x="1759347" y="5371143"/>
            <a:ext cx="34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9836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Metric-based Evaluation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F3295C-8652-814F-03C2-81C2DA3B4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7792528" cy="639762"/>
          </a:xfrm>
        </p:spPr>
        <p:txBody>
          <a:bodyPr/>
          <a:lstStyle/>
          <a:p>
            <a:r>
              <a:rPr lang="de-DE" sz="2400" err="1">
                <a:solidFill>
                  <a:srgbClr val="5C6971"/>
                </a:solidFill>
              </a:rPr>
              <a:t>Quantification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of</a:t>
            </a:r>
            <a:r>
              <a:rPr lang="de-DE" sz="2400">
                <a:solidFill>
                  <a:srgbClr val="5C6971"/>
                </a:solidFill>
              </a:rPr>
              <a:t> the </a:t>
            </a:r>
            <a:r>
              <a:rPr lang="de-DE" sz="2400" err="1">
                <a:solidFill>
                  <a:srgbClr val="5C6971"/>
                </a:solidFill>
              </a:rPr>
              <a:t>optimization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curves</a:t>
            </a:r>
            <a:endParaRPr lang="de-DE" sz="2400">
              <a:solidFill>
                <a:srgbClr val="5C697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53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59C14-3668-C43E-6FA9-7C9C98F19FFC}"/>
              </a:ext>
            </a:extLst>
          </p:cNvPr>
          <p:cNvSpPr txBox="1"/>
          <p:nvPr/>
        </p:nvSpPr>
        <p:spPr>
          <a:xfrm>
            <a:off x="609600" y="2219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#Iterations</a:t>
            </a:r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1DF8A-E4B6-43EF-B337-B514B71C7D47}"/>
              </a:ext>
            </a:extLst>
          </p:cNvPr>
          <p:cNvSpPr txBox="1"/>
          <p:nvPr/>
        </p:nvSpPr>
        <p:spPr>
          <a:xfrm>
            <a:off x="609600" y="365016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Location of optimum</a:t>
            </a:r>
            <a:endParaRPr lang="LID4096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BA23B0D-3257-CB83-BC4B-20290CDF5C4F}"/>
              </a:ext>
            </a:extLst>
          </p:cNvPr>
          <p:cNvSpPr txBox="1"/>
          <p:nvPr/>
        </p:nvSpPr>
        <p:spPr>
          <a:xfrm>
            <a:off x="609600" y="510978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Optimum value</a:t>
            </a:r>
            <a:endParaRPr lang="LID4096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5C716DE0-A5F0-D401-40E4-5CF7AB4CF1FF}"/>
              </a:ext>
            </a:extLst>
          </p:cNvPr>
          <p:cNvSpPr txBox="1">
            <a:spLocks/>
          </p:cNvSpPr>
          <p:nvPr/>
        </p:nvSpPr>
        <p:spPr bwMode="auto">
          <a:xfrm>
            <a:off x="5612994" y="912062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F24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5AE24B-7675-F302-7930-154E22467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58" y="2559873"/>
            <a:ext cx="6448472" cy="100489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3EF3E8F-7B4B-B2B0-F97F-014B0B9F1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58" y="4025663"/>
            <a:ext cx="8648763" cy="10191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56E1312-A026-9046-8AB5-2A6CC1C0C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58" y="5479121"/>
            <a:ext cx="6710412" cy="957269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7A58F75-837A-3E3A-C291-F9C8F8E04D96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190383C-E097-5E4A-E15D-132A8CB14445}"/>
              </a:ext>
            </a:extLst>
          </p:cNvPr>
          <p:cNvSpPr/>
          <p:nvPr/>
        </p:nvSpPr>
        <p:spPr bwMode="auto">
          <a:xfrm>
            <a:off x="1648663" y="3065293"/>
            <a:ext cx="1836409" cy="499475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3FA485A-51A6-7AD6-C7DE-48CBC30809CA}"/>
              </a:ext>
            </a:extLst>
          </p:cNvPr>
          <p:cNvSpPr/>
          <p:nvPr/>
        </p:nvSpPr>
        <p:spPr bwMode="auto">
          <a:xfrm>
            <a:off x="1588278" y="4533163"/>
            <a:ext cx="3110243" cy="249737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76126A3-0560-073F-1FE4-FCD6C4250174}"/>
              </a:ext>
            </a:extLst>
          </p:cNvPr>
          <p:cNvSpPr/>
          <p:nvPr/>
        </p:nvSpPr>
        <p:spPr bwMode="auto">
          <a:xfrm>
            <a:off x="1740679" y="5957755"/>
            <a:ext cx="5673391" cy="259015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3385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DFF5F-C230-58B1-C527-C23F0AE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4.3 Metric-based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7CBB8-A70C-F546-E23E-EA08E1F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4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D790193-DA5B-4BB9-AC4A-16C033456DE1}" type="datetime1">
              <a:rPr lang="de-DE" sz="13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16.09.2023</a:t>
            </a:fld>
            <a:endParaRPr lang="de-DE" sz="13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16912-36A7-DFBB-9CEE-43C49876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5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7A114F41-184A-4C1A-82A6-86574EB185CD}" type="slidenum">
              <a:rPr lang="de-DE" altLang="de-DE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54</a:t>
            </a:fld>
            <a:endParaRPr lang="de-DE" altLang="de-DE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59C14-3668-C43E-6FA9-7C9C98F19FFC}"/>
              </a:ext>
            </a:extLst>
          </p:cNvPr>
          <p:cNvSpPr txBox="1"/>
          <p:nvPr/>
        </p:nvSpPr>
        <p:spPr>
          <a:xfrm>
            <a:off x="680314" y="237911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MSE of </a:t>
            </a:r>
            <a:r>
              <a:rPr lang="en-GB" err="1"/>
              <a:t>optim</a:t>
            </a:r>
            <a:r>
              <a:rPr lang="en-GB"/>
              <a:t> curves</a:t>
            </a:r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1DF8A-E4B6-43EF-B337-B514B71C7D47}"/>
              </a:ext>
            </a:extLst>
          </p:cNvPr>
          <p:cNvSpPr txBox="1"/>
          <p:nvPr/>
        </p:nvSpPr>
        <p:spPr>
          <a:xfrm>
            <a:off x="680314" y="426610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Correlation r of </a:t>
            </a:r>
            <a:r>
              <a:rPr lang="en-GB" err="1"/>
              <a:t>optim</a:t>
            </a:r>
            <a:r>
              <a:rPr lang="en-GB"/>
              <a:t> curves</a:t>
            </a:r>
            <a:endParaRPr lang="LID4096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CB29039-A052-3522-BD8B-96009C2A7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7792528" cy="639762"/>
          </a:xfrm>
        </p:spPr>
        <p:txBody>
          <a:bodyPr/>
          <a:lstStyle/>
          <a:p>
            <a:r>
              <a:rPr lang="de-DE" sz="2400" err="1">
                <a:solidFill>
                  <a:srgbClr val="5C6971"/>
                </a:solidFill>
              </a:rPr>
              <a:t>Quantification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of</a:t>
            </a:r>
            <a:r>
              <a:rPr lang="de-DE" sz="2400">
                <a:solidFill>
                  <a:srgbClr val="5C6971"/>
                </a:solidFill>
              </a:rPr>
              <a:t> the </a:t>
            </a:r>
            <a:r>
              <a:rPr lang="de-DE" sz="2400" err="1">
                <a:solidFill>
                  <a:srgbClr val="5C6971"/>
                </a:solidFill>
              </a:rPr>
              <a:t>optimization</a:t>
            </a:r>
            <a:r>
              <a:rPr lang="de-DE" sz="2400">
                <a:solidFill>
                  <a:srgbClr val="5C6971"/>
                </a:solidFill>
              </a:rPr>
              <a:t> </a:t>
            </a:r>
            <a:r>
              <a:rPr lang="de-DE" sz="2400" err="1">
                <a:solidFill>
                  <a:srgbClr val="5C6971"/>
                </a:solidFill>
              </a:rPr>
              <a:t>curves</a:t>
            </a:r>
            <a:endParaRPr lang="de-DE" sz="2400">
              <a:solidFill>
                <a:srgbClr val="5C6971"/>
              </a:solidFill>
            </a:endParaRP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4014F5B-6AC4-7FBF-BC3B-D4480FF9B1E1}"/>
              </a:ext>
            </a:extLst>
          </p:cNvPr>
          <p:cNvSpPr txBox="1">
            <a:spLocks/>
          </p:cNvSpPr>
          <p:nvPr/>
        </p:nvSpPr>
        <p:spPr bwMode="auto">
          <a:xfrm>
            <a:off x="5612994" y="912062"/>
            <a:ext cx="1730558" cy="461335"/>
          </a:xfrm>
          <a:prstGeom prst="rect">
            <a:avLst/>
          </a:prstGeom>
          <a:solidFill>
            <a:srgbClr val="E2001A"/>
          </a:solidFill>
          <a:ln w="38100">
            <a:solidFill>
              <a:srgbClr val="E2001A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954" b="1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56273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62" b="1">
                <a:solidFill>
                  <a:srgbClr val="5C6971"/>
                </a:solidFill>
                <a:latin typeface="+mn-lt"/>
                <a:ea typeface="+mn-ea"/>
              </a:defRPr>
            </a:lvl2pPr>
            <a:lvl3pPr marL="1125472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215" b="1">
                <a:solidFill>
                  <a:srgbClr val="5C6971"/>
                </a:solidFill>
                <a:latin typeface="+mn-lt"/>
                <a:ea typeface="+mn-ea"/>
              </a:defRPr>
            </a:lvl3pPr>
            <a:lvl4pPr marL="1688207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4pPr>
            <a:lvl5pPr marL="2250944" indent="0" algn="l" defTabSz="1123519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rgbClr val="5C6971"/>
                </a:solidFill>
                <a:latin typeface="+mn-lt"/>
                <a:ea typeface="+mn-ea"/>
              </a:defRPr>
            </a:lvl5pPr>
            <a:lvl6pPr marL="2813679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376415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939151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501886" indent="0" algn="l" defTabSz="1123519" rtl="0" fontAlgn="base">
              <a:spcBef>
                <a:spcPct val="20000"/>
              </a:spcBef>
              <a:spcAft>
                <a:spcPct val="0"/>
              </a:spcAft>
              <a:buNone/>
              <a:defRPr sz="1969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400" kern="0">
                <a:solidFill>
                  <a:schemeClr val="bg1"/>
                </a:solidFill>
              </a:rPr>
              <a:t>BBOB F24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ECDF5-A515-DA7E-10F9-C36A1E36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56" y="2748445"/>
            <a:ext cx="6658024" cy="9953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4EF71D-0D2A-206C-9481-A3AD6C34F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6" y="4635434"/>
            <a:ext cx="6419897" cy="1076333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DC8BA42-D53A-904A-26B4-75E1C9E6F84D}"/>
              </a:ext>
            </a:extLst>
          </p:cNvPr>
          <p:cNvSpPr/>
          <p:nvPr/>
        </p:nvSpPr>
        <p:spPr bwMode="auto">
          <a:xfrm>
            <a:off x="11535510" y="97287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750" b="1">
                <a:solidFill>
                  <a:schemeClr val="bg1"/>
                </a:solidFill>
                <a:latin typeface="Arial" charset="0"/>
              </a:rPr>
              <a:t>TH</a:t>
            </a:r>
            <a:endParaRPr kumimoji="0" lang="de-DE" sz="175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F8B9FB2-59B6-9FC5-4BAD-9CF70C2A9DA0}"/>
              </a:ext>
            </a:extLst>
          </p:cNvPr>
          <p:cNvSpPr/>
          <p:nvPr/>
        </p:nvSpPr>
        <p:spPr bwMode="auto">
          <a:xfrm>
            <a:off x="2682482" y="4916620"/>
            <a:ext cx="4480072" cy="795147"/>
          </a:xfrm>
          <a:prstGeom prst="rect">
            <a:avLst/>
          </a:prstGeom>
          <a:noFill/>
          <a:ln w="38100"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D19B613-3944-91B1-DC14-33433A24308D}"/>
              </a:ext>
            </a:extLst>
          </p:cNvPr>
          <p:cNvSpPr txBox="1"/>
          <p:nvPr/>
        </p:nvSpPr>
        <p:spPr>
          <a:xfrm>
            <a:off x="1837041" y="5346824"/>
            <a:ext cx="34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6742836-B731-C44F-C373-A8ADBAC22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767" y="4916620"/>
            <a:ext cx="893137" cy="20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4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umsplatzhalter 3">
            <a:extLst>
              <a:ext uri="{FF2B5EF4-FFF2-40B4-BE49-F238E27FC236}">
                <a16:creationId xmlns:a16="http://schemas.microsoft.com/office/drawing/2014/main" id="{7C123449-6185-45C5-B2F6-B2EB6DB7BDF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180CE8-F801-41BD-BB55-8B49FAA63B08}" type="datetime1">
              <a:rPr lang="de-DE" altLang="de-DE" smtClean="0">
                <a:solidFill>
                  <a:srgbClr val="5C6971"/>
                </a:solidFill>
              </a:rPr>
              <a:pPr/>
              <a:t>16.09.2023</a:t>
            </a:fld>
            <a:endParaRPr lang="de-DE" altLang="de-DE" sz="1723">
              <a:solidFill>
                <a:srgbClr val="5C6971"/>
              </a:solidFill>
            </a:endParaRPr>
          </a:p>
        </p:txBody>
      </p:sp>
      <p:sp>
        <p:nvSpPr>
          <p:cNvPr id="4099" name="Foliennummernplatzhalter 4">
            <a:extLst>
              <a:ext uri="{FF2B5EF4-FFF2-40B4-BE49-F238E27FC236}">
                <a16:creationId xmlns:a16="http://schemas.microsoft.com/office/drawing/2014/main" id="{DA62CAFE-536D-4221-A1D9-F795E6FDC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46" indent="-351710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06839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969575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532312" indent="-281368" defTabSz="112351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095047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657783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220519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783254" indent="-281368" defTabSz="1123519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8BDDDB-A1FC-4421-94A4-4D7D1FD8A7CF}" type="slidenum">
              <a:rPr lang="de-DE" altLang="de-DE">
                <a:solidFill>
                  <a:srgbClr val="5C6971"/>
                </a:solidFill>
              </a:rPr>
              <a:pPr/>
              <a:t>6</a:t>
            </a:fld>
            <a:endParaRPr lang="de-DE" altLang="de-DE">
              <a:solidFill>
                <a:srgbClr val="5C6971"/>
              </a:solidFill>
            </a:endParaRPr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237BE0E0-916E-4712-84D5-10EFC4EAE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3392" y="1161495"/>
            <a:ext cx="10503877" cy="838200"/>
          </a:xfrm>
        </p:spPr>
        <p:txBody>
          <a:bodyPr/>
          <a:lstStyle/>
          <a:p>
            <a:pPr eaLnBrk="1" hangingPunct="1"/>
            <a:r>
              <a:rPr lang="de-DE" altLang="de-DE" sz="2700" b="1"/>
              <a:t>1.3 Approach</a:t>
            </a:r>
            <a:br>
              <a:rPr lang="de-DE" altLang="de-DE" sz="2700"/>
            </a:br>
            <a:endParaRPr lang="de-DE" altLang="de-DE">
              <a:solidFill>
                <a:srgbClr val="5C6971"/>
              </a:solidFill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018D31-AFE5-415B-A14F-475BFC8F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60" y="1799712"/>
            <a:ext cx="10339787" cy="36576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de-DE" sz="2000" b="1" kern="1200"/>
              <a:t>Data-</a:t>
            </a:r>
            <a:r>
              <a:rPr lang="de-DE" sz="2000" b="1" kern="1200" err="1"/>
              <a:t>driven</a:t>
            </a:r>
            <a:r>
              <a:rPr lang="de-DE" sz="2000" kern="1200"/>
              <a:t>: </a:t>
            </a:r>
            <a:r>
              <a:rPr lang="de-DE" sz="2000" kern="1200" err="1"/>
              <a:t>Collect</a:t>
            </a:r>
            <a:r>
              <a:rPr lang="de-DE" sz="2000" kern="1200"/>
              <a:t> </a:t>
            </a:r>
            <a:r>
              <a:rPr lang="de-DE" sz="2000" kern="1200" err="1"/>
              <a:t>data</a:t>
            </a:r>
            <a:r>
              <a:rPr lang="de-DE" sz="2000" kern="1200"/>
              <a:t> </a:t>
            </a:r>
            <a:r>
              <a:rPr lang="de-DE" sz="2000" kern="1200" err="1"/>
              <a:t>from</a:t>
            </a:r>
            <a:r>
              <a:rPr lang="de-DE" sz="2000" kern="1200"/>
              <a:t> a real </a:t>
            </a:r>
            <a:r>
              <a:rPr lang="de-DE" sz="2000" kern="1200" err="1"/>
              <a:t>process</a:t>
            </a:r>
            <a:r>
              <a:rPr lang="de-DE" sz="2000" kern="1200"/>
              <a:t> and </a:t>
            </a:r>
            <a:r>
              <a:rPr lang="de-DE" sz="2000" kern="1200" err="1"/>
              <a:t>then</a:t>
            </a:r>
            <a:r>
              <a:rPr lang="de-DE" sz="2000" kern="1200"/>
              <a:t> </a:t>
            </a:r>
            <a:r>
              <a:rPr lang="de-DE" sz="2000" kern="1200" err="1"/>
              <a:t>model</a:t>
            </a:r>
            <a:r>
              <a:rPr lang="de-DE" sz="2000" kern="1200"/>
              <a:t> </a:t>
            </a:r>
            <a:r>
              <a:rPr lang="de-DE" sz="2000" kern="1200" err="1"/>
              <a:t>it</a:t>
            </a:r>
            <a:r>
              <a:rPr lang="de-DE" sz="2000" kern="1200"/>
              <a:t> </a:t>
            </a:r>
            <a:r>
              <a:rPr lang="de-DE" sz="2000" kern="1200" err="1"/>
              <a:t>with</a:t>
            </a:r>
            <a:r>
              <a:rPr lang="de-DE" sz="2000" kern="1200"/>
              <a:t> a ML </a:t>
            </a:r>
            <a:r>
              <a:rPr lang="de-DE" sz="2000" kern="1200" err="1"/>
              <a:t>algorithm</a:t>
            </a:r>
            <a:endParaRPr lang="de-DE" sz="2000" kern="1200"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de-DE" sz="2000" kern="1200"/>
              <a:t>Find a </a:t>
            </a:r>
            <a:r>
              <a:rPr lang="de-DE" sz="2000" kern="1200" err="1"/>
              <a:t>model</a:t>
            </a:r>
            <a:r>
              <a:rPr lang="de-DE" sz="2000" kern="1200"/>
              <a:t> </a:t>
            </a:r>
            <a:r>
              <a:rPr lang="de-DE" sz="2000" kern="1200" err="1"/>
              <a:t>that</a:t>
            </a:r>
            <a:r>
              <a:rPr lang="de-DE" sz="2000" kern="1200"/>
              <a:t> </a:t>
            </a:r>
            <a:r>
              <a:rPr lang="de-DE" sz="2000" kern="1200" err="1"/>
              <a:t>fits</a:t>
            </a:r>
            <a:r>
              <a:rPr lang="de-DE" sz="2000" kern="1200"/>
              <a:t> </a:t>
            </a:r>
            <a:r>
              <a:rPr lang="de-DE" sz="2000" kern="1200" err="1"/>
              <a:t>the</a:t>
            </a:r>
            <a:r>
              <a:rPr lang="de-DE" sz="2000" kern="1200"/>
              <a:t> </a:t>
            </a:r>
            <a:r>
              <a:rPr lang="de-DE" sz="2000" kern="1200" err="1"/>
              <a:t>problem</a:t>
            </a:r>
            <a:r>
              <a:rPr lang="de-DE" sz="2000" kern="1200"/>
              <a:t> and </a:t>
            </a:r>
            <a:r>
              <a:rPr lang="de-DE" sz="2000" kern="1200" err="1"/>
              <a:t>can</a:t>
            </a:r>
            <a:r>
              <a:rPr lang="de-DE" sz="2000" kern="1200"/>
              <a:t> </a:t>
            </a:r>
            <a:r>
              <a:rPr lang="de-DE" sz="2000" b="1" kern="1200" err="1"/>
              <a:t>act</a:t>
            </a:r>
            <a:r>
              <a:rPr lang="de-DE" sz="2000" b="1" kern="1200"/>
              <a:t> </a:t>
            </a:r>
            <a:r>
              <a:rPr lang="de-DE" sz="2000" b="1" kern="1200" err="1"/>
              <a:t>as</a:t>
            </a:r>
            <a:r>
              <a:rPr lang="de-DE" sz="2000" b="1" kern="1200"/>
              <a:t> </a:t>
            </a:r>
            <a:r>
              <a:rPr lang="de-DE" sz="2000" b="1" kern="1200" err="1"/>
              <a:t>testfunction</a:t>
            </a:r>
            <a:r>
              <a:rPr lang="de-DE" sz="2000" b="1" kern="1200"/>
              <a:t> </a:t>
            </a:r>
            <a:r>
              <a:rPr lang="de-DE" sz="2000" kern="1200" err="1"/>
              <a:t>based</a:t>
            </a:r>
            <a:r>
              <a:rPr lang="de-DE" sz="2000" kern="1200"/>
              <a:t> on </a:t>
            </a:r>
            <a:r>
              <a:rPr lang="de-DE" sz="2000" kern="1200" err="1"/>
              <a:t>the</a:t>
            </a:r>
            <a:r>
              <a:rPr lang="de-DE" sz="2000" kern="1200"/>
              <a:t> </a:t>
            </a:r>
            <a:r>
              <a:rPr lang="de-DE" sz="2000" kern="1200" err="1"/>
              <a:t>samples</a:t>
            </a:r>
            <a:endParaRPr lang="de-DE" sz="2000" kern="1200"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de-DE" sz="2000" kern="1200"/>
              <a:t>Find </a:t>
            </a:r>
            <a:r>
              <a:rPr lang="de-DE" sz="2000" b="1" kern="1200" err="1"/>
              <a:t>evaluation</a:t>
            </a:r>
            <a:r>
              <a:rPr lang="de-DE" sz="2000" b="1" kern="1200"/>
              <a:t> </a:t>
            </a:r>
            <a:r>
              <a:rPr lang="de-DE" sz="2000" b="1" kern="1200" err="1"/>
              <a:t>measures</a:t>
            </a:r>
            <a:r>
              <a:rPr lang="de-DE" sz="2000" b="1" kern="1200"/>
              <a:t> </a:t>
            </a:r>
            <a:r>
              <a:rPr lang="de-DE" sz="2000" kern="1200" err="1"/>
              <a:t>that</a:t>
            </a:r>
            <a:r>
              <a:rPr lang="de-DE" sz="2000" kern="1200"/>
              <a:t> </a:t>
            </a:r>
            <a:r>
              <a:rPr lang="de-DE" sz="2000" kern="1200" err="1"/>
              <a:t>are</a:t>
            </a:r>
            <a:r>
              <a:rPr lang="de-DE" sz="2000" kern="1200"/>
              <a:t> </a:t>
            </a:r>
            <a:r>
              <a:rPr lang="de-DE" sz="2000" kern="1200" err="1"/>
              <a:t>suitable</a:t>
            </a:r>
            <a:r>
              <a:rPr lang="de-DE" sz="2000" kern="1200"/>
              <a:t> </a:t>
            </a:r>
            <a:r>
              <a:rPr lang="de-DE" sz="2000" kern="1200" err="1"/>
              <a:t>for</a:t>
            </a:r>
            <a:r>
              <a:rPr lang="de-DE" sz="2000" kern="1200"/>
              <a:t> </a:t>
            </a:r>
            <a:r>
              <a:rPr lang="de-DE" sz="2000" kern="1200" err="1"/>
              <a:t>evaluating</a:t>
            </a:r>
            <a:r>
              <a:rPr lang="de-DE" sz="2000" kern="1200"/>
              <a:t> </a:t>
            </a:r>
            <a:r>
              <a:rPr lang="de-DE" sz="2000" kern="1200" err="1"/>
              <a:t>the</a:t>
            </a:r>
            <a:r>
              <a:rPr lang="de-DE" sz="2000" kern="1200"/>
              <a:t> </a:t>
            </a:r>
            <a:r>
              <a:rPr lang="de-DE" sz="2000" kern="1200" err="1"/>
              <a:t>simulated</a:t>
            </a:r>
            <a:r>
              <a:rPr lang="de-DE" sz="2000" kern="1200"/>
              <a:t> </a:t>
            </a:r>
            <a:r>
              <a:rPr lang="de-DE" sz="2000" kern="1200" err="1"/>
              <a:t>functions</a:t>
            </a:r>
            <a:endParaRPr lang="de-DE" sz="2000" kern="1200">
              <a:cs typeface="Arial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endParaRPr lang="de-DE" sz="2000" kern="1200"/>
          </a:p>
          <a:p>
            <a:pPr marL="0" indent="0">
              <a:lnSpc>
                <a:spcPct val="150000"/>
              </a:lnSpc>
            </a:pPr>
            <a:endParaRPr lang="de-DE">
              <a:cs typeface="Arial"/>
            </a:endParaRPr>
          </a:p>
        </p:txBody>
      </p:sp>
      <p:pic>
        <p:nvPicPr>
          <p:cNvPr id="3" name="Grafik 2" descr="Chevronpfeile mit einfarbiger Füllung">
            <a:extLst>
              <a:ext uri="{FF2B5EF4-FFF2-40B4-BE49-F238E27FC236}">
                <a16:creationId xmlns:a16="http://schemas.microsoft.com/office/drawing/2014/main" id="{1678366B-FF4C-09FF-133F-DC424C133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2552" y="3579687"/>
            <a:ext cx="2755186" cy="2772310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E1A823D-6E73-9048-C8E5-CF9E4E918902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  <p:extLst>
      <p:ext uri="{BB962C8B-B14F-4D97-AF65-F5344CB8AC3E}">
        <p14:creationId xmlns:p14="http://schemas.microsoft.com/office/powerpoint/2010/main" val="76031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63D579-3002-A49C-E0DE-3E1664D1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02 Experiment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BE8404-A403-3002-4DCF-99F46427E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1EC99-C782-EB1A-19E7-862D3061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90193-DA5B-4BB9-AC4A-16C033456DE1}" type="datetime1">
              <a:rPr lang="de-DE" smtClean="0"/>
              <a:pPr>
                <a:defRPr/>
              </a:pPr>
              <a:t>16.09.2023</a:t>
            </a:fld>
            <a:endParaRPr lang="de-DE" sz="1723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8714F-2F68-72AE-758A-47F97AD13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 smtClean="0"/>
              <a:pPr/>
              <a:t>7</a:t>
            </a:fld>
            <a:endParaRPr lang="de-DE" alt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A1809B-AC71-E77D-0E1A-DE912F334D62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  <p:extLst>
      <p:ext uri="{BB962C8B-B14F-4D97-AF65-F5344CB8AC3E}">
        <p14:creationId xmlns:p14="http://schemas.microsoft.com/office/powerpoint/2010/main" val="20101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86998-FA18-3F53-0919-619CF7766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534" y="903514"/>
            <a:ext cx="10503877" cy="838200"/>
          </a:xfrm>
        </p:spPr>
        <p:txBody>
          <a:bodyPr/>
          <a:lstStyle/>
          <a:p>
            <a:r>
              <a:rPr lang="de-DE" sz="2700" b="1"/>
              <a:t>2.1 Workflow</a:t>
            </a:r>
            <a:endParaRPr lang="de-DE" b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080D5-B71A-6CA2-7E6F-633C8FC41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2E6030-E9D6-B2D0-E371-2AD7D26A3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/>
              <a:pPr/>
              <a:t>8</a:t>
            </a:fld>
            <a:endParaRPr lang="de-DE" alt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3AB3CE-F042-CFD0-4BFF-DE0E11C70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Diagram 3">
            <a:extLst>
              <a:ext uri="{FF2B5EF4-FFF2-40B4-BE49-F238E27FC236}">
                <a16:creationId xmlns:a16="http://schemas.microsoft.com/office/drawing/2014/main" id="{708E13DE-FDEF-F9F9-C0D0-70A769588A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5884609"/>
              </p:ext>
            </p:extLst>
          </p:nvPr>
        </p:nvGraphicFramePr>
        <p:xfrm>
          <a:off x="3288015" y="1348154"/>
          <a:ext cx="7865940" cy="4606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F387D40-889A-0551-456D-B10CE94151E1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  <p:extLst>
      <p:ext uri="{BB962C8B-B14F-4D97-AF65-F5344CB8AC3E}">
        <p14:creationId xmlns:p14="http://schemas.microsoft.com/office/powerpoint/2010/main" val="307482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Farbigkeit, Text enthält.&#10;&#10;Beschreibung automatisch generiert.">
            <a:extLst>
              <a:ext uri="{FF2B5EF4-FFF2-40B4-BE49-F238E27FC236}">
                <a16:creationId xmlns:a16="http://schemas.microsoft.com/office/drawing/2014/main" id="{5C828E62-C7AF-5760-5F9E-D27BACFD0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88" y="2641851"/>
            <a:ext cx="9630885" cy="36557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D86998-FA18-3F53-0919-619CF7766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7" y="735280"/>
            <a:ext cx="11117435" cy="838200"/>
          </a:xfrm>
        </p:spPr>
        <p:txBody>
          <a:bodyPr/>
          <a:lstStyle/>
          <a:p>
            <a:r>
              <a:rPr lang="de-DE" sz="2700" b="1"/>
              <a:t>2.2 </a:t>
            </a:r>
            <a:r>
              <a:rPr lang="de-DE" sz="2700" b="1" err="1"/>
              <a:t>Groundtruth</a:t>
            </a:r>
            <a:r>
              <a:rPr lang="de-DE" sz="2700" b="1"/>
              <a:t> </a:t>
            </a:r>
            <a:r>
              <a:rPr lang="de-DE" sz="2700" b="1" err="1"/>
              <a:t>Function</a:t>
            </a:r>
            <a:r>
              <a:rPr lang="de-DE" sz="2700" b="1"/>
              <a:t> </a:t>
            </a:r>
            <a:r>
              <a:rPr lang="de-DE" sz="2700" b="1" err="1"/>
              <a:t>Selection</a:t>
            </a:r>
            <a:endParaRPr lang="de-DE" sz="2700" b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080D5-B71A-6CA2-7E6F-633C8FC41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z="1600"/>
              <a:t>08.09.2023</a:t>
            </a:r>
            <a:endParaRPr lang="de-DE" sz="1723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2E6030-E9D6-B2D0-E371-2AD7D26A3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114F41-184A-4C1A-82A6-86574EB185CD}" type="slidenum">
              <a:rPr lang="de-DE" altLang="de-DE"/>
              <a:pPr/>
              <a:t>9</a:t>
            </a:fld>
            <a:endParaRPr lang="de-DE" alt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7F645EC-1724-301E-F191-D53A161E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47" y="1758208"/>
            <a:ext cx="10503877" cy="3657600"/>
          </a:xfrm>
        </p:spPr>
        <p:txBody>
          <a:bodyPr/>
          <a:lstStyle/>
          <a:p>
            <a:pPr marL="421640" indent="-421640">
              <a:buFont typeface="Wingdings" panose="05000000000000000000" pitchFamily="2" charset="2"/>
              <a:buChar char="§"/>
            </a:pPr>
            <a:r>
              <a:rPr lang="de-DE" sz="2000" b="1" kern="1200" err="1">
                <a:cs typeface="Arial"/>
              </a:rPr>
              <a:t>BlackBox</a:t>
            </a:r>
            <a:r>
              <a:rPr lang="de-DE" sz="2000" b="1" kern="1200">
                <a:cs typeface="Arial"/>
              </a:rPr>
              <a:t> Optimization Benchmarking (BBOB) </a:t>
            </a:r>
            <a:r>
              <a:rPr lang="de-DE" sz="2000" kern="1200" err="1">
                <a:cs typeface="Arial"/>
              </a:rPr>
              <a:t>test</a:t>
            </a:r>
            <a:r>
              <a:rPr lang="de-DE" sz="2000" kern="1200">
                <a:cs typeface="Arial"/>
              </a:rPr>
              <a:t> </a:t>
            </a:r>
            <a:r>
              <a:rPr lang="de-DE" sz="2000" kern="1200" err="1">
                <a:cs typeface="Arial"/>
              </a:rPr>
              <a:t>suite</a:t>
            </a:r>
            <a:r>
              <a:rPr lang="de-DE" sz="2000" kern="1200">
                <a:cs typeface="Arial"/>
              </a:rPr>
              <a:t> </a:t>
            </a:r>
            <a:r>
              <a:rPr lang="de-DE" sz="2000" kern="1200" err="1">
                <a:cs typeface="Arial"/>
              </a:rPr>
              <a:t>as</a:t>
            </a:r>
            <a:r>
              <a:rPr lang="de-DE" sz="2000" kern="1200">
                <a:cs typeface="Arial"/>
              </a:rPr>
              <a:t> </a:t>
            </a:r>
            <a:r>
              <a:rPr lang="de-DE" sz="2000" kern="1200" err="1">
                <a:cs typeface="Arial"/>
              </a:rPr>
              <a:t>groundtruth</a:t>
            </a:r>
            <a:r>
              <a:rPr lang="de-DE" sz="2000" kern="1200">
                <a:cs typeface="Arial"/>
              </a:rPr>
              <a:t> </a:t>
            </a:r>
            <a:r>
              <a:rPr lang="de-DE" sz="2000" kern="1200" err="1">
                <a:cs typeface="Arial"/>
              </a:rPr>
              <a:t>functions</a:t>
            </a:r>
            <a:endParaRPr lang="de-DE" sz="2000" kern="1200">
              <a:cs typeface="Arial"/>
            </a:endParaRPr>
          </a:p>
          <a:p>
            <a:pPr marL="421640" indent="-421640">
              <a:buFont typeface="Wingdings" panose="05000000000000000000" pitchFamily="2" charset="2"/>
              <a:buChar char="§"/>
            </a:pPr>
            <a:r>
              <a:rPr lang="de-DE" sz="2000" kern="1200" err="1"/>
              <a:t>Restriction</a:t>
            </a:r>
            <a:r>
              <a:rPr lang="de-DE" sz="2000" kern="1200"/>
              <a:t> </a:t>
            </a:r>
            <a:r>
              <a:rPr lang="de-DE" sz="2000" kern="1200" err="1"/>
              <a:t>of</a:t>
            </a:r>
            <a:r>
              <a:rPr lang="de-DE" sz="2000" kern="1200"/>
              <a:t> the BBOB </a:t>
            </a:r>
            <a:r>
              <a:rPr lang="de-DE" sz="2000" kern="1200" err="1"/>
              <a:t>functions</a:t>
            </a:r>
            <a:r>
              <a:rPr lang="de-DE" sz="2000" kern="1200"/>
              <a:t> to </a:t>
            </a:r>
            <a:r>
              <a:rPr lang="de-DE" sz="2000" b="1" kern="1200"/>
              <a:t>F01</a:t>
            </a:r>
            <a:r>
              <a:rPr lang="de-DE" sz="2000" kern="1200"/>
              <a:t>, </a:t>
            </a:r>
            <a:r>
              <a:rPr lang="de-DE" sz="2000" b="1" kern="1200"/>
              <a:t>F03</a:t>
            </a:r>
            <a:r>
              <a:rPr lang="de-DE" sz="2000" kern="1200"/>
              <a:t> and </a:t>
            </a:r>
            <a:r>
              <a:rPr lang="de-DE" sz="2000" b="1" kern="1200"/>
              <a:t>F24</a:t>
            </a:r>
            <a:endParaRPr lang="de-DE" b="1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E77B65F-65FB-BB20-D091-1A7D01AF593D}"/>
              </a:ext>
            </a:extLst>
          </p:cNvPr>
          <p:cNvSpPr/>
          <p:nvPr/>
        </p:nvSpPr>
        <p:spPr bwMode="auto">
          <a:xfrm>
            <a:off x="11535510" y="85785"/>
            <a:ext cx="563593" cy="39681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NH</a:t>
            </a:r>
          </a:p>
        </p:txBody>
      </p:sp>
    </p:spTree>
    <p:extLst>
      <p:ext uri="{BB962C8B-B14F-4D97-AF65-F5344CB8AC3E}">
        <p14:creationId xmlns:p14="http://schemas.microsoft.com/office/powerpoint/2010/main" val="1104590980"/>
      </p:ext>
    </p:extLst>
  </p:cSld>
  <p:clrMapOvr>
    <a:masterClrMapping/>
  </p:clrMapOvr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2304</Words>
  <Application>Microsoft Office PowerPoint</Application>
  <PresentationFormat>Breitbild</PresentationFormat>
  <Paragraphs>521</Paragraphs>
  <Slides>54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Wingdings</vt:lpstr>
      <vt:lpstr>Leere Präsentation</vt:lpstr>
      <vt:lpstr>Benutzerdefiniertes Design</vt:lpstr>
      <vt:lpstr>MACHINE LEARNING PROJECT Leveraging Gradients for Testfunction Simulation with Support Vector Machines and Neural Networks</vt:lpstr>
      <vt:lpstr>Contents</vt:lpstr>
      <vt:lpstr>01 Introduction</vt:lpstr>
      <vt:lpstr>1.1 Problem Description </vt:lpstr>
      <vt:lpstr>1.2 Aim of the Investigation </vt:lpstr>
      <vt:lpstr>1.3 Approach </vt:lpstr>
      <vt:lpstr>02 Experiment Design</vt:lpstr>
      <vt:lpstr>2.1 Workflow</vt:lpstr>
      <vt:lpstr>2.2 Groundtruth Function Selection</vt:lpstr>
      <vt:lpstr>2.3 Sampling Strategy</vt:lpstr>
      <vt:lpstr>03 TestFunction Simulation</vt:lpstr>
      <vt:lpstr>3.1 Classical Estimation Approach</vt:lpstr>
      <vt:lpstr>3.1 Classical Estimation Approach</vt:lpstr>
      <vt:lpstr>3.2 Proposed Solution: Taylor Approximation</vt:lpstr>
      <vt:lpstr>3.2 Proposed Solution: Taylor Approximation</vt:lpstr>
      <vt:lpstr>3.3 Gradients as a Feature</vt:lpstr>
      <vt:lpstr>3.3 Gradients as a Feature</vt:lpstr>
      <vt:lpstr>3.3 Gradients as a Feature</vt:lpstr>
      <vt:lpstr>3.3 Gradients as a Feature</vt:lpstr>
      <vt:lpstr>3.4 Multioutput Regression with Gradients</vt:lpstr>
      <vt:lpstr>3.5 Taylor-Loss: Gradient-based Loss Function</vt:lpstr>
      <vt:lpstr>3.5 Taylor-Loss: Gradient-based Loss Function</vt:lpstr>
      <vt:lpstr>04 EVALUATION</vt:lpstr>
      <vt:lpstr>4.1 Graphical Evaluation</vt:lpstr>
      <vt:lpstr>4.1 Graphical Evaluation</vt:lpstr>
      <vt:lpstr>4.1 Graphical Evaluation</vt:lpstr>
      <vt:lpstr>4.1 Graphical Evaluation</vt:lpstr>
      <vt:lpstr>4.2 Optimization-based Evaluation</vt:lpstr>
      <vt:lpstr>4.2 Optimization-based Evaluation</vt:lpstr>
      <vt:lpstr>4.2 Optimization-based Evaluation</vt:lpstr>
      <vt:lpstr>4.2 Optimization-based Evaluation</vt:lpstr>
      <vt:lpstr>4.2 Optimization-based Evaluation</vt:lpstr>
      <vt:lpstr>4.2 Optimization-based Evaluation</vt:lpstr>
      <vt:lpstr>4.2 Optimization-based Evaluation</vt:lpstr>
      <vt:lpstr>4.3 Metric-based Evaluation</vt:lpstr>
      <vt:lpstr>4.3 Metric-based Evaluation</vt:lpstr>
      <vt:lpstr>4.3 Metric-based Evaluation</vt:lpstr>
      <vt:lpstr>4.3 Metric-based Evaluation</vt:lpstr>
      <vt:lpstr>4.3 Metric-based Evaluation</vt:lpstr>
      <vt:lpstr>4.3 Metric-based Evaluation</vt:lpstr>
      <vt:lpstr>4.3 Metric-based Evaluation</vt:lpstr>
      <vt:lpstr>05 Conclusion</vt:lpstr>
      <vt:lpstr>5.1 Results  </vt:lpstr>
      <vt:lpstr>PowerPoint-Präsentation</vt:lpstr>
      <vt:lpstr>5.2 Limitations</vt:lpstr>
      <vt:lpstr>SOURCES</vt:lpstr>
      <vt:lpstr>Back-Up</vt:lpstr>
      <vt:lpstr>4.2 Optimization-based Evaluation</vt:lpstr>
      <vt:lpstr>4.2 Optimization-based Evaluation</vt:lpstr>
      <vt:lpstr>4.2 Optimization-based Evaluation</vt:lpstr>
      <vt:lpstr>4.3 Metric-based Evaluation</vt:lpstr>
      <vt:lpstr>4.3 Metric-based Evaluation</vt:lpstr>
      <vt:lpstr>4.3 Metric-based Evaluation</vt:lpstr>
      <vt:lpstr>4.3 Metric-based Evaluation</vt:lpstr>
    </vt:vector>
  </TitlesOfParts>
  <Company>Andreas Jung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Ziegler, Heike</dc:creator>
  <cp:lastModifiedBy>Timo Heiss</cp:lastModifiedBy>
  <cp:revision>2</cp:revision>
  <cp:lastPrinted>2009-06-16T07:45:26Z</cp:lastPrinted>
  <dcterms:modified xsi:type="dcterms:W3CDTF">2023-09-16T21:28:15Z</dcterms:modified>
</cp:coreProperties>
</file>